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325" r:id="rId5"/>
    <p:sldId id="256" r:id="rId6"/>
    <p:sldId id="326" r:id="rId7"/>
    <p:sldId id="327" r:id="rId8"/>
    <p:sldId id="329" r:id="rId9"/>
    <p:sldId id="322" r:id="rId10"/>
    <p:sldId id="331" r:id="rId11"/>
    <p:sldId id="332" r:id="rId12"/>
    <p:sldId id="333" r:id="rId13"/>
    <p:sldId id="340" r:id="rId14"/>
    <p:sldId id="341" r:id="rId15"/>
    <p:sldId id="335" r:id="rId16"/>
    <p:sldId id="336" r:id="rId17"/>
    <p:sldId id="337" r:id="rId18"/>
    <p:sldId id="338" r:id="rId19"/>
    <p:sldId id="339" r:id="rId20"/>
    <p:sldId id="342" r:id="rId21"/>
    <p:sldId id="343" r:id="rId22"/>
    <p:sldId id="34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676"/>
    <a:srgbClr val="1E8D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65" autoAdjust="0"/>
    <p:restoredTop sz="94660"/>
  </p:normalViewPr>
  <p:slideViewPr>
    <p:cSldViewPr snapToGrid="0">
      <p:cViewPr varScale="1">
        <p:scale>
          <a:sx n="88" d="100"/>
          <a:sy n="88" d="100"/>
        </p:scale>
        <p:origin x="208" y="1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1A7EF-1061-EB56-EAD8-BA87DD59AD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E0233C7-F3F9-8491-1092-FC352E3F03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DD82891-C82F-7DAA-FDB7-0DD40F3293AC}"/>
              </a:ext>
            </a:extLst>
          </p:cNvPr>
          <p:cNvSpPr>
            <a:spLocks noGrp="1"/>
          </p:cNvSpPr>
          <p:nvPr>
            <p:ph type="dt" sz="half" idx="10"/>
          </p:nvPr>
        </p:nvSpPr>
        <p:spPr/>
        <p:txBody>
          <a:bodyPr/>
          <a:lstStyle/>
          <a:p>
            <a:fld id="{857B2442-3CA8-4EC2-BD8E-6CF8FC48541F}" type="datetimeFigureOut">
              <a:rPr lang="en-GB" smtClean="0"/>
              <a:t>15/08/2023</a:t>
            </a:fld>
            <a:endParaRPr lang="en-GB"/>
          </a:p>
        </p:txBody>
      </p:sp>
      <p:sp>
        <p:nvSpPr>
          <p:cNvPr id="5" name="Footer Placeholder 4">
            <a:extLst>
              <a:ext uri="{FF2B5EF4-FFF2-40B4-BE49-F238E27FC236}">
                <a16:creationId xmlns:a16="http://schemas.microsoft.com/office/drawing/2014/main" id="{8840DC8F-5C30-3FC5-446A-E7F1D71BEC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3376AB-2E8A-8B06-8EA2-A7F7C9E45219}"/>
              </a:ext>
            </a:extLst>
          </p:cNvPr>
          <p:cNvSpPr>
            <a:spLocks noGrp="1"/>
          </p:cNvSpPr>
          <p:nvPr>
            <p:ph type="sldNum" sz="quarter" idx="12"/>
          </p:nvPr>
        </p:nvSpPr>
        <p:spPr/>
        <p:txBody>
          <a:bodyPr/>
          <a:lstStyle/>
          <a:p>
            <a:fld id="{7CC2785F-3BD8-4CE6-BD44-93ED3D5AE6EB}" type="slidenum">
              <a:rPr lang="en-GB" smtClean="0"/>
              <a:t>‹#›</a:t>
            </a:fld>
            <a:endParaRPr lang="en-GB"/>
          </a:p>
        </p:txBody>
      </p:sp>
    </p:spTree>
    <p:extLst>
      <p:ext uri="{BB962C8B-B14F-4D97-AF65-F5344CB8AC3E}">
        <p14:creationId xmlns:p14="http://schemas.microsoft.com/office/powerpoint/2010/main" val="4158012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54866-32CD-D9D9-A0D3-747143428C2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FC2225D-70BE-5F94-7C8C-BE2C394582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620CEC-29B6-B6C7-A7F5-DB2A6367E027}"/>
              </a:ext>
            </a:extLst>
          </p:cNvPr>
          <p:cNvSpPr>
            <a:spLocks noGrp="1"/>
          </p:cNvSpPr>
          <p:nvPr>
            <p:ph type="dt" sz="half" idx="10"/>
          </p:nvPr>
        </p:nvSpPr>
        <p:spPr/>
        <p:txBody>
          <a:bodyPr/>
          <a:lstStyle/>
          <a:p>
            <a:fld id="{857B2442-3CA8-4EC2-BD8E-6CF8FC48541F}" type="datetimeFigureOut">
              <a:rPr lang="en-GB" smtClean="0"/>
              <a:t>15/08/2023</a:t>
            </a:fld>
            <a:endParaRPr lang="en-GB"/>
          </a:p>
        </p:txBody>
      </p:sp>
      <p:sp>
        <p:nvSpPr>
          <p:cNvPr id="5" name="Footer Placeholder 4">
            <a:extLst>
              <a:ext uri="{FF2B5EF4-FFF2-40B4-BE49-F238E27FC236}">
                <a16:creationId xmlns:a16="http://schemas.microsoft.com/office/drawing/2014/main" id="{2547CBA3-CD56-1423-1738-E87524C0CC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86D083-17B9-270D-ED48-91C84DCCF74C}"/>
              </a:ext>
            </a:extLst>
          </p:cNvPr>
          <p:cNvSpPr>
            <a:spLocks noGrp="1"/>
          </p:cNvSpPr>
          <p:nvPr>
            <p:ph type="sldNum" sz="quarter" idx="12"/>
          </p:nvPr>
        </p:nvSpPr>
        <p:spPr/>
        <p:txBody>
          <a:bodyPr/>
          <a:lstStyle/>
          <a:p>
            <a:fld id="{7CC2785F-3BD8-4CE6-BD44-93ED3D5AE6EB}" type="slidenum">
              <a:rPr lang="en-GB" smtClean="0"/>
              <a:t>‹#›</a:t>
            </a:fld>
            <a:endParaRPr lang="en-GB"/>
          </a:p>
        </p:txBody>
      </p:sp>
    </p:spTree>
    <p:extLst>
      <p:ext uri="{BB962C8B-B14F-4D97-AF65-F5344CB8AC3E}">
        <p14:creationId xmlns:p14="http://schemas.microsoft.com/office/powerpoint/2010/main" val="739243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156410-45D5-8910-132F-BB6B6D0323F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7F10F3-850F-6391-A845-0FA412177B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46B0C6-E9B0-8DA9-640A-6363FDBF7FE0}"/>
              </a:ext>
            </a:extLst>
          </p:cNvPr>
          <p:cNvSpPr>
            <a:spLocks noGrp="1"/>
          </p:cNvSpPr>
          <p:nvPr>
            <p:ph type="dt" sz="half" idx="10"/>
          </p:nvPr>
        </p:nvSpPr>
        <p:spPr/>
        <p:txBody>
          <a:bodyPr/>
          <a:lstStyle/>
          <a:p>
            <a:fld id="{857B2442-3CA8-4EC2-BD8E-6CF8FC48541F}" type="datetimeFigureOut">
              <a:rPr lang="en-GB" smtClean="0"/>
              <a:t>15/08/2023</a:t>
            </a:fld>
            <a:endParaRPr lang="en-GB"/>
          </a:p>
        </p:txBody>
      </p:sp>
      <p:sp>
        <p:nvSpPr>
          <p:cNvPr id="5" name="Footer Placeholder 4">
            <a:extLst>
              <a:ext uri="{FF2B5EF4-FFF2-40B4-BE49-F238E27FC236}">
                <a16:creationId xmlns:a16="http://schemas.microsoft.com/office/drawing/2014/main" id="{CB789D24-E1D5-C644-493D-CC5D13FDD6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1C21B0-263C-57AF-6C70-1E73BA600C83}"/>
              </a:ext>
            </a:extLst>
          </p:cNvPr>
          <p:cNvSpPr>
            <a:spLocks noGrp="1"/>
          </p:cNvSpPr>
          <p:nvPr>
            <p:ph type="sldNum" sz="quarter" idx="12"/>
          </p:nvPr>
        </p:nvSpPr>
        <p:spPr/>
        <p:txBody>
          <a:bodyPr/>
          <a:lstStyle/>
          <a:p>
            <a:fld id="{7CC2785F-3BD8-4CE6-BD44-93ED3D5AE6EB}" type="slidenum">
              <a:rPr lang="en-GB" smtClean="0"/>
              <a:t>‹#›</a:t>
            </a:fld>
            <a:endParaRPr lang="en-GB"/>
          </a:p>
        </p:txBody>
      </p:sp>
    </p:spTree>
    <p:extLst>
      <p:ext uri="{BB962C8B-B14F-4D97-AF65-F5344CB8AC3E}">
        <p14:creationId xmlns:p14="http://schemas.microsoft.com/office/powerpoint/2010/main" val="176246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D68DB-C158-9ACC-D614-6C489651BE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D5667B-477D-C21B-E4A7-DDAAE94CD8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EDBBCE-8F4C-6475-3626-DD4D49ADB6DE}"/>
              </a:ext>
            </a:extLst>
          </p:cNvPr>
          <p:cNvSpPr>
            <a:spLocks noGrp="1"/>
          </p:cNvSpPr>
          <p:nvPr>
            <p:ph type="dt" sz="half" idx="10"/>
          </p:nvPr>
        </p:nvSpPr>
        <p:spPr/>
        <p:txBody>
          <a:bodyPr/>
          <a:lstStyle/>
          <a:p>
            <a:fld id="{857B2442-3CA8-4EC2-BD8E-6CF8FC48541F}" type="datetimeFigureOut">
              <a:rPr lang="en-GB" smtClean="0"/>
              <a:t>15/08/2023</a:t>
            </a:fld>
            <a:endParaRPr lang="en-GB"/>
          </a:p>
        </p:txBody>
      </p:sp>
      <p:sp>
        <p:nvSpPr>
          <p:cNvPr id="5" name="Footer Placeholder 4">
            <a:extLst>
              <a:ext uri="{FF2B5EF4-FFF2-40B4-BE49-F238E27FC236}">
                <a16:creationId xmlns:a16="http://schemas.microsoft.com/office/drawing/2014/main" id="{2DD91AAC-B247-ED6F-61BD-F65AEFEC72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4C72F0-79EB-03AA-9AD1-D76ABFC2FC4D}"/>
              </a:ext>
            </a:extLst>
          </p:cNvPr>
          <p:cNvSpPr>
            <a:spLocks noGrp="1"/>
          </p:cNvSpPr>
          <p:nvPr>
            <p:ph type="sldNum" sz="quarter" idx="12"/>
          </p:nvPr>
        </p:nvSpPr>
        <p:spPr/>
        <p:txBody>
          <a:bodyPr/>
          <a:lstStyle/>
          <a:p>
            <a:fld id="{7CC2785F-3BD8-4CE6-BD44-93ED3D5AE6EB}" type="slidenum">
              <a:rPr lang="en-GB" smtClean="0"/>
              <a:t>‹#›</a:t>
            </a:fld>
            <a:endParaRPr lang="en-GB"/>
          </a:p>
        </p:txBody>
      </p:sp>
    </p:spTree>
    <p:extLst>
      <p:ext uri="{BB962C8B-B14F-4D97-AF65-F5344CB8AC3E}">
        <p14:creationId xmlns:p14="http://schemas.microsoft.com/office/powerpoint/2010/main" val="2715134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F82B-786D-5A98-FF0E-3B3CE82A22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26EA88C-F330-420D-BE28-E80150A06D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5432D-5C5E-3F0B-A08F-C22448C83994}"/>
              </a:ext>
            </a:extLst>
          </p:cNvPr>
          <p:cNvSpPr>
            <a:spLocks noGrp="1"/>
          </p:cNvSpPr>
          <p:nvPr>
            <p:ph type="dt" sz="half" idx="10"/>
          </p:nvPr>
        </p:nvSpPr>
        <p:spPr/>
        <p:txBody>
          <a:bodyPr/>
          <a:lstStyle/>
          <a:p>
            <a:fld id="{857B2442-3CA8-4EC2-BD8E-6CF8FC48541F}" type="datetimeFigureOut">
              <a:rPr lang="en-GB" smtClean="0"/>
              <a:t>15/08/2023</a:t>
            </a:fld>
            <a:endParaRPr lang="en-GB"/>
          </a:p>
        </p:txBody>
      </p:sp>
      <p:sp>
        <p:nvSpPr>
          <p:cNvPr id="5" name="Footer Placeholder 4">
            <a:extLst>
              <a:ext uri="{FF2B5EF4-FFF2-40B4-BE49-F238E27FC236}">
                <a16:creationId xmlns:a16="http://schemas.microsoft.com/office/drawing/2014/main" id="{A31E691B-D5E8-1FE0-44E9-A7EBC8C45F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214068-35DF-1491-EF96-6F1A4EB53CFA}"/>
              </a:ext>
            </a:extLst>
          </p:cNvPr>
          <p:cNvSpPr>
            <a:spLocks noGrp="1"/>
          </p:cNvSpPr>
          <p:nvPr>
            <p:ph type="sldNum" sz="quarter" idx="12"/>
          </p:nvPr>
        </p:nvSpPr>
        <p:spPr/>
        <p:txBody>
          <a:bodyPr/>
          <a:lstStyle/>
          <a:p>
            <a:fld id="{7CC2785F-3BD8-4CE6-BD44-93ED3D5AE6EB}" type="slidenum">
              <a:rPr lang="en-GB" smtClean="0"/>
              <a:t>‹#›</a:t>
            </a:fld>
            <a:endParaRPr lang="en-GB"/>
          </a:p>
        </p:txBody>
      </p:sp>
    </p:spTree>
    <p:extLst>
      <p:ext uri="{BB962C8B-B14F-4D97-AF65-F5344CB8AC3E}">
        <p14:creationId xmlns:p14="http://schemas.microsoft.com/office/powerpoint/2010/main" val="1738501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D01A7-ACB5-F2DF-0735-07A7A434EE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824AFA-B182-208D-A4CD-A22283700E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23DABD3-2F2D-DEFC-79C6-18B1B74FAE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C1932EB-0A6E-0DB5-B0C0-E99B5C1CEF6F}"/>
              </a:ext>
            </a:extLst>
          </p:cNvPr>
          <p:cNvSpPr>
            <a:spLocks noGrp="1"/>
          </p:cNvSpPr>
          <p:nvPr>
            <p:ph type="dt" sz="half" idx="10"/>
          </p:nvPr>
        </p:nvSpPr>
        <p:spPr/>
        <p:txBody>
          <a:bodyPr/>
          <a:lstStyle/>
          <a:p>
            <a:fld id="{857B2442-3CA8-4EC2-BD8E-6CF8FC48541F}" type="datetimeFigureOut">
              <a:rPr lang="en-GB" smtClean="0"/>
              <a:t>15/08/2023</a:t>
            </a:fld>
            <a:endParaRPr lang="en-GB"/>
          </a:p>
        </p:txBody>
      </p:sp>
      <p:sp>
        <p:nvSpPr>
          <p:cNvPr id="6" name="Footer Placeholder 5">
            <a:extLst>
              <a:ext uri="{FF2B5EF4-FFF2-40B4-BE49-F238E27FC236}">
                <a16:creationId xmlns:a16="http://schemas.microsoft.com/office/drawing/2014/main" id="{330C0AAC-CDA3-365D-DA40-2CB86F60CD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798660-5F3D-B103-1E37-FDFE83EBFFC7}"/>
              </a:ext>
            </a:extLst>
          </p:cNvPr>
          <p:cNvSpPr>
            <a:spLocks noGrp="1"/>
          </p:cNvSpPr>
          <p:nvPr>
            <p:ph type="sldNum" sz="quarter" idx="12"/>
          </p:nvPr>
        </p:nvSpPr>
        <p:spPr/>
        <p:txBody>
          <a:bodyPr/>
          <a:lstStyle/>
          <a:p>
            <a:fld id="{7CC2785F-3BD8-4CE6-BD44-93ED3D5AE6EB}" type="slidenum">
              <a:rPr lang="en-GB" smtClean="0"/>
              <a:t>‹#›</a:t>
            </a:fld>
            <a:endParaRPr lang="en-GB"/>
          </a:p>
        </p:txBody>
      </p:sp>
    </p:spTree>
    <p:extLst>
      <p:ext uri="{BB962C8B-B14F-4D97-AF65-F5344CB8AC3E}">
        <p14:creationId xmlns:p14="http://schemas.microsoft.com/office/powerpoint/2010/main" val="2088835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32A5A-BB0E-4E9D-0514-F16B7EE9EB6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7D1AD38-6E04-2D78-D20E-5DD2B307EC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831922-4EE3-3236-9860-24282CB7D2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6962CF1-D2F7-41BD-6F90-4BE249D6AF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F7E261-B6AA-B82B-8D1B-5B35D83620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30934FD-27F7-907B-DB0F-5C9A6AB05829}"/>
              </a:ext>
            </a:extLst>
          </p:cNvPr>
          <p:cNvSpPr>
            <a:spLocks noGrp="1"/>
          </p:cNvSpPr>
          <p:nvPr>
            <p:ph type="dt" sz="half" idx="10"/>
          </p:nvPr>
        </p:nvSpPr>
        <p:spPr/>
        <p:txBody>
          <a:bodyPr/>
          <a:lstStyle/>
          <a:p>
            <a:fld id="{857B2442-3CA8-4EC2-BD8E-6CF8FC48541F}" type="datetimeFigureOut">
              <a:rPr lang="en-GB" smtClean="0"/>
              <a:t>15/08/2023</a:t>
            </a:fld>
            <a:endParaRPr lang="en-GB"/>
          </a:p>
        </p:txBody>
      </p:sp>
      <p:sp>
        <p:nvSpPr>
          <p:cNvPr id="8" name="Footer Placeholder 7">
            <a:extLst>
              <a:ext uri="{FF2B5EF4-FFF2-40B4-BE49-F238E27FC236}">
                <a16:creationId xmlns:a16="http://schemas.microsoft.com/office/drawing/2014/main" id="{4A2A0A34-6949-414C-9DBF-DEEB90D3636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7E83823-C950-8566-6DBA-2E4631B772A3}"/>
              </a:ext>
            </a:extLst>
          </p:cNvPr>
          <p:cNvSpPr>
            <a:spLocks noGrp="1"/>
          </p:cNvSpPr>
          <p:nvPr>
            <p:ph type="sldNum" sz="quarter" idx="12"/>
          </p:nvPr>
        </p:nvSpPr>
        <p:spPr/>
        <p:txBody>
          <a:bodyPr/>
          <a:lstStyle/>
          <a:p>
            <a:fld id="{7CC2785F-3BD8-4CE6-BD44-93ED3D5AE6EB}" type="slidenum">
              <a:rPr lang="en-GB" smtClean="0"/>
              <a:t>‹#›</a:t>
            </a:fld>
            <a:endParaRPr lang="en-GB"/>
          </a:p>
        </p:txBody>
      </p:sp>
    </p:spTree>
    <p:extLst>
      <p:ext uri="{BB962C8B-B14F-4D97-AF65-F5344CB8AC3E}">
        <p14:creationId xmlns:p14="http://schemas.microsoft.com/office/powerpoint/2010/main" val="117774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E5A82-C9D0-E355-A83A-7A9DF5584BA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D1E15D6-9EC5-CB60-45E8-8079D0F441FF}"/>
              </a:ext>
            </a:extLst>
          </p:cNvPr>
          <p:cNvSpPr>
            <a:spLocks noGrp="1"/>
          </p:cNvSpPr>
          <p:nvPr>
            <p:ph type="dt" sz="half" idx="10"/>
          </p:nvPr>
        </p:nvSpPr>
        <p:spPr/>
        <p:txBody>
          <a:bodyPr/>
          <a:lstStyle/>
          <a:p>
            <a:fld id="{857B2442-3CA8-4EC2-BD8E-6CF8FC48541F}" type="datetimeFigureOut">
              <a:rPr lang="en-GB" smtClean="0"/>
              <a:t>15/08/2023</a:t>
            </a:fld>
            <a:endParaRPr lang="en-GB"/>
          </a:p>
        </p:txBody>
      </p:sp>
      <p:sp>
        <p:nvSpPr>
          <p:cNvPr id="4" name="Footer Placeholder 3">
            <a:extLst>
              <a:ext uri="{FF2B5EF4-FFF2-40B4-BE49-F238E27FC236}">
                <a16:creationId xmlns:a16="http://schemas.microsoft.com/office/drawing/2014/main" id="{F8DBA466-8091-C5E3-EE63-02239036E2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5E73479-6934-4070-775E-D29E590203FE}"/>
              </a:ext>
            </a:extLst>
          </p:cNvPr>
          <p:cNvSpPr>
            <a:spLocks noGrp="1"/>
          </p:cNvSpPr>
          <p:nvPr>
            <p:ph type="sldNum" sz="quarter" idx="12"/>
          </p:nvPr>
        </p:nvSpPr>
        <p:spPr/>
        <p:txBody>
          <a:bodyPr/>
          <a:lstStyle/>
          <a:p>
            <a:fld id="{7CC2785F-3BD8-4CE6-BD44-93ED3D5AE6EB}" type="slidenum">
              <a:rPr lang="en-GB" smtClean="0"/>
              <a:t>‹#›</a:t>
            </a:fld>
            <a:endParaRPr lang="en-GB"/>
          </a:p>
        </p:txBody>
      </p:sp>
    </p:spTree>
    <p:extLst>
      <p:ext uri="{BB962C8B-B14F-4D97-AF65-F5344CB8AC3E}">
        <p14:creationId xmlns:p14="http://schemas.microsoft.com/office/powerpoint/2010/main" val="3090172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966F7D-B982-8042-24AE-38E545A752C4}"/>
              </a:ext>
            </a:extLst>
          </p:cNvPr>
          <p:cNvSpPr>
            <a:spLocks noGrp="1"/>
          </p:cNvSpPr>
          <p:nvPr>
            <p:ph type="dt" sz="half" idx="10"/>
          </p:nvPr>
        </p:nvSpPr>
        <p:spPr/>
        <p:txBody>
          <a:bodyPr/>
          <a:lstStyle/>
          <a:p>
            <a:fld id="{857B2442-3CA8-4EC2-BD8E-6CF8FC48541F}" type="datetimeFigureOut">
              <a:rPr lang="en-GB" smtClean="0"/>
              <a:t>15/08/2023</a:t>
            </a:fld>
            <a:endParaRPr lang="en-GB"/>
          </a:p>
        </p:txBody>
      </p:sp>
      <p:sp>
        <p:nvSpPr>
          <p:cNvPr id="3" name="Footer Placeholder 2">
            <a:extLst>
              <a:ext uri="{FF2B5EF4-FFF2-40B4-BE49-F238E27FC236}">
                <a16:creationId xmlns:a16="http://schemas.microsoft.com/office/drawing/2014/main" id="{79F5D786-4A02-E89E-6A79-AD392A6C4C9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BB150A8-5390-CFB8-EF97-FDEC92904775}"/>
              </a:ext>
            </a:extLst>
          </p:cNvPr>
          <p:cNvSpPr>
            <a:spLocks noGrp="1"/>
          </p:cNvSpPr>
          <p:nvPr>
            <p:ph type="sldNum" sz="quarter" idx="12"/>
          </p:nvPr>
        </p:nvSpPr>
        <p:spPr/>
        <p:txBody>
          <a:bodyPr/>
          <a:lstStyle/>
          <a:p>
            <a:fld id="{7CC2785F-3BD8-4CE6-BD44-93ED3D5AE6EB}" type="slidenum">
              <a:rPr lang="en-GB" smtClean="0"/>
              <a:t>‹#›</a:t>
            </a:fld>
            <a:endParaRPr lang="en-GB"/>
          </a:p>
        </p:txBody>
      </p:sp>
    </p:spTree>
    <p:extLst>
      <p:ext uri="{BB962C8B-B14F-4D97-AF65-F5344CB8AC3E}">
        <p14:creationId xmlns:p14="http://schemas.microsoft.com/office/powerpoint/2010/main" val="229614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CFFB-F26B-31FB-74A8-68C816D7EE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B3FEF2B-5050-E3DC-0CAB-CCC9FEF179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7F10F23-B15C-8A2A-4EAF-22D7CB575C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D4ECA9-7773-B879-68BE-EF116BFCEC2C}"/>
              </a:ext>
            </a:extLst>
          </p:cNvPr>
          <p:cNvSpPr>
            <a:spLocks noGrp="1"/>
          </p:cNvSpPr>
          <p:nvPr>
            <p:ph type="dt" sz="half" idx="10"/>
          </p:nvPr>
        </p:nvSpPr>
        <p:spPr/>
        <p:txBody>
          <a:bodyPr/>
          <a:lstStyle/>
          <a:p>
            <a:fld id="{857B2442-3CA8-4EC2-BD8E-6CF8FC48541F}" type="datetimeFigureOut">
              <a:rPr lang="en-GB" smtClean="0"/>
              <a:t>15/08/2023</a:t>
            </a:fld>
            <a:endParaRPr lang="en-GB"/>
          </a:p>
        </p:txBody>
      </p:sp>
      <p:sp>
        <p:nvSpPr>
          <p:cNvPr id="6" name="Footer Placeholder 5">
            <a:extLst>
              <a:ext uri="{FF2B5EF4-FFF2-40B4-BE49-F238E27FC236}">
                <a16:creationId xmlns:a16="http://schemas.microsoft.com/office/drawing/2014/main" id="{2E16BF6E-41C6-10AA-1A7A-38909A4C1B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6976CF-9AC5-3D83-DF5F-5EEADE54AA7C}"/>
              </a:ext>
            </a:extLst>
          </p:cNvPr>
          <p:cNvSpPr>
            <a:spLocks noGrp="1"/>
          </p:cNvSpPr>
          <p:nvPr>
            <p:ph type="sldNum" sz="quarter" idx="12"/>
          </p:nvPr>
        </p:nvSpPr>
        <p:spPr/>
        <p:txBody>
          <a:bodyPr/>
          <a:lstStyle/>
          <a:p>
            <a:fld id="{7CC2785F-3BD8-4CE6-BD44-93ED3D5AE6EB}" type="slidenum">
              <a:rPr lang="en-GB" smtClean="0"/>
              <a:t>‹#›</a:t>
            </a:fld>
            <a:endParaRPr lang="en-GB"/>
          </a:p>
        </p:txBody>
      </p:sp>
    </p:spTree>
    <p:extLst>
      <p:ext uri="{BB962C8B-B14F-4D97-AF65-F5344CB8AC3E}">
        <p14:creationId xmlns:p14="http://schemas.microsoft.com/office/powerpoint/2010/main" val="2682711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E017D-4B42-EAC7-03BE-935CB42790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1387DA2-3D14-B7EC-C795-356B1969C4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14459EB-AD5B-5C75-87D1-E0BFF591C0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3FEDF0-5809-A299-7859-6704DD78E725}"/>
              </a:ext>
            </a:extLst>
          </p:cNvPr>
          <p:cNvSpPr>
            <a:spLocks noGrp="1"/>
          </p:cNvSpPr>
          <p:nvPr>
            <p:ph type="dt" sz="half" idx="10"/>
          </p:nvPr>
        </p:nvSpPr>
        <p:spPr/>
        <p:txBody>
          <a:bodyPr/>
          <a:lstStyle/>
          <a:p>
            <a:fld id="{857B2442-3CA8-4EC2-BD8E-6CF8FC48541F}" type="datetimeFigureOut">
              <a:rPr lang="en-GB" smtClean="0"/>
              <a:t>15/08/2023</a:t>
            </a:fld>
            <a:endParaRPr lang="en-GB"/>
          </a:p>
        </p:txBody>
      </p:sp>
      <p:sp>
        <p:nvSpPr>
          <p:cNvPr id="6" name="Footer Placeholder 5">
            <a:extLst>
              <a:ext uri="{FF2B5EF4-FFF2-40B4-BE49-F238E27FC236}">
                <a16:creationId xmlns:a16="http://schemas.microsoft.com/office/drawing/2014/main" id="{8DE0D723-CE8E-2025-B702-D7BA016AD0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E6451E-A5E4-E8FC-DAA2-E11819BB4195}"/>
              </a:ext>
            </a:extLst>
          </p:cNvPr>
          <p:cNvSpPr>
            <a:spLocks noGrp="1"/>
          </p:cNvSpPr>
          <p:nvPr>
            <p:ph type="sldNum" sz="quarter" idx="12"/>
          </p:nvPr>
        </p:nvSpPr>
        <p:spPr/>
        <p:txBody>
          <a:bodyPr/>
          <a:lstStyle/>
          <a:p>
            <a:fld id="{7CC2785F-3BD8-4CE6-BD44-93ED3D5AE6EB}" type="slidenum">
              <a:rPr lang="en-GB" smtClean="0"/>
              <a:t>‹#›</a:t>
            </a:fld>
            <a:endParaRPr lang="en-GB"/>
          </a:p>
        </p:txBody>
      </p:sp>
    </p:spTree>
    <p:extLst>
      <p:ext uri="{BB962C8B-B14F-4D97-AF65-F5344CB8AC3E}">
        <p14:creationId xmlns:p14="http://schemas.microsoft.com/office/powerpoint/2010/main" val="336268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758119-1F9E-0A3B-DB47-ECB0E04A57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E6064F-BA08-E655-2C72-3725057C39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235BE5-D26A-E8AA-C2B7-313DC36217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B2442-3CA8-4EC2-BD8E-6CF8FC48541F}" type="datetimeFigureOut">
              <a:rPr lang="en-GB" smtClean="0"/>
              <a:t>15/08/2023</a:t>
            </a:fld>
            <a:endParaRPr lang="en-GB"/>
          </a:p>
        </p:txBody>
      </p:sp>
      <p:sp>
        <p:nvSpPr>
          <p:cNvPr id="5" name="Footer Placeholder 4">
            <a:extLst>
              <a:ext uri="{FF2B5EF4-FFF2-40B4-BE49-F238E27FC236}">
                <a16:creationId xmlns:a16="http://schemas.microsoft.com/office/drawing/2014/main" id="{2593BDC2-EE14-5F49-D297-5AFD3E48A7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92DCD3C-2D91-31BF-65E0-7F506140B1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C2785F-3BD8-4CE6-BD44-93ED3D5AE6EB}" type="slidenum">
              <a:rPr lang="en-GB" smtClean="0"/>
              <a:t>‹#›</a:t>
            </a:fld>
            <a:endParaRPr lang="en-GB"/>
          </a:p>
        </p:txBody>
      </p:sp>
    </p:spTree>
    <p:extLst>
      <p:ext uri="{BB962C8B-B14F-4D97-AF65-F5344CB8AC3E}">
        <p14:creationId xmlns:p14="http://schemas.microsoft.com/office/powerpoint/2010/main" val="1988281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lue, electric blue, aqua, azure&#10;&#10;Description automatically generated">
            <a:extLst>
              <a:ext uri="{FF2B5EF4-FFF2-40B4-BE49-F238E27FC236}">
                <a16:creationId xmlns:a16="http://schemas.microsoft.com/office/drawing/2014/main" id="{505C0097-FCBB-A0BF-7616-BE26E69ED2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0" name="Title 1">
            <a:extLst>
              <a:ext uri="{FF2B5EF4-FFF2-40B4-BE49-F238E27FC236}">
                <a16:creationId xmlns:a16="http://schemas.microsoft.com/office/drawing/2014/main" id="{AF604869-01BF-41FC-5D21-A3FE9191ABB6}"/>
              </a:ext>
            </a:extLst>
          </p:cNvPr>
          <p:cNvSpPr txBox="1">
            <a:spLocks/>
          </p:cNvSpPr>
          <p:nvPr/>
        </p:nvSpPr>
        <p:spPr>
          <a:xfrm>
            <a:off x="2152410" y="-699370"/>
            <a:ext cx="7909369"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b="1" dirty="0">
                <a:solidFill>
                  <a:srgbClr val="1E8DCE"/>
                </a:solidFill>
                <a:latin typeface="Motiva Sans Extrabold" pitchFamily="2" charset="77"/>
                <a:ea typeface="Motiva Sans Extrabold" pitchFamily="2" charset="77"/>
              </a:rPr>
              <a:t>PRE – SHOW RESOURCE</a:t>
            </a:r>
            <a:br>
              <a:rPr lang="en-GB" sz="4000" b="1" dirty="0">
                <a:solidFill>
                  <a:srgbClr val="1E8DCE"/>
                </a:solidFill>
                <a:latin typeface="Motiva Sans" pitchFamily="2" charset="77"/>
                <a:ea typeface="Motiva Sans" pitchFamily="2" charset="77"/>
              </a:rPr>
            </a:br>
            <a:endParaRPr lang="en-GB" sz="4000" b="1" i="1" dirty="0">
              <a:solidFill>
                <a:srgbClr val="1E8DCE"/>
              </a:solidFill>
              <a:latin typeface="Motiva Sans" pitchFamily="2" charset="77"/>
              <a:ea typeface="Motiva Sans" pitchFamily="2" charset="77"/>
            </a:endParaRPr>
          </a:p>
        </p:txBody>
      </p:sp>
      <p:sp>
        <p:nvSpPr>
          <p:cNvPr id="17" name="Title 1">
            <a:extLst>
              <a:ext uri="{FF2B5EF4-FFF2-40B4-BE49-F238E27FC236}">
                <a16:creationId xmlns:a16="http://schemas.microsoft.com/office/drawing/2014/main" id="{93249DE4-2FEA-CAE1-19C8-C12CF6702469}"/>
              </a:ext>
            </a:extLst>
          </p:cNvPr>
          <p:cNvSpPr txBox="1">
            <a:spLocks/>
          </p:cNvSpPr>
          <p:nvPr/>
        </p:nvSpPr>
        <p:spPr>
          <a:xfrm>
            <a:off x="0" y="-736973"/>
            <a:ext cx="12192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b="1" dirty="0">
                <a:solidFill>
                  <a:srgbClr val="FED676"/>
                </a:solidFill>
                <a:latin typeface="Motiva Sans Extrabold" pitchFamily="2" charset="77"/>
                <a:ea typeface="Motiva Sans Extrabold" pitchFamily="2" charset="77"/>
              </a:rPr>
              <a:t>PRE – SHOW RESOURCE</a:t>
            </a:r>
            <a:br>
              <a:rPr lang="en-GB" sz="4000" b="1" dirty="0">
                <a:latin typeface="Motiva Sans" pitchFamily="2" charset="77"/>
                <a:ea typeface="Motiva Sans" pitchFamily="2" charset="77"/>
              </a:rPr>
            </a:br>
            <a:endParaRPr lang="en-GB" sz="4000" b="1" i="1" dirty="0">
              <a:latin typeface="Motiva Sans" pitchFamily="2" charset="77"/>
              <a:ea typeface="Motiva Sans" pitchFamily="2" charset="77"/>
            </a:endParaRPr>
          </a:p>
        </p:txBody>
      </p:sp>
      <p:sp>
        <p:nvSpPr>
          <p:cNvPr id="5" name="TextBox 4">
            <a:extLst>
              <a:ext uri="{FF2B5EF4-FFF2-40B4-BE49-F238E27FC236}">
                <a16:creationId xmlns:a16="http://schemas.microsoft.com/office/drawing/2014/main" id="{2781A4E1-6868-3010-18C9-47C1E3EA12FF}"/>
              </a:ext>
            </a:extLst>
          </p:cNvPr>
          <p:cNvSpPr txBox="1"/>
          <p:nvPr/>
        </p:nvSpPr>
        <p:spPr>
          <a:xfrm>
            <a:off x="0" y="1076357"/>
            <a:ext cx="12192000" cy="553998"/>
          </a:xfrm>
          <a:prstGeom prst="rect">
            <a:avLst/>
          </a:prstGeom>
          <a:noFill/>
        </p:spPr>
        <p:txBody>
          <a:bodyPr wrap="square">
            <a:spAutoFit/>
          </a:bodyPr>
          <a:lstStyle/>
          <a:p>
            <a:pPr algn="ctr"/>
            <a:r>
              <a:rPr lang="en-GB" sz="3000" b="1" dirty="0">
                <a:solidFill>
                  <a:schemeClr val="bg1"/>
                </a:solidFill>
                <a:latin typeface="Motiva Sans Extrabold" pitchFamily="2" charset="77"/>
                <a:ea typeface="Motiva Sans Extrabold" pitchFamily="2" charset="77"/>
              </a:rPr>
              <a:t>AN INTRODUCTION TO</a:t>
            </a:r>
            <a:endParaRPr lang="en-US" sz="3000" dirty="0"/>
          </a:p>
        </p:txBody>
      </p:sp>
      <p:pic>
        <p:nvPicPr>
          <p:cNvPr id="9" name="Picture 8">
            <a:extLst>
              <a:ext uri="{FF2B5EF4-FFF2-40B4-BE49-F238E27FC236}">
                <a16:creationId xmlns:a16="http://schemas.microsoft.com/office/drawing/2014/main" id="{E2E32456-F7BC-DEE7-939F-76AE3DD553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08546" y="3870305"/>
            <a:ext cx="8573949" cy="2441194"/>
          </a:xfrm>
          <a:prstGeom prst="rect">
            <a:avLst/>
          </a:prstGeom>
        </p:spPr>
      </p:pic>
      <p:pic>
        <p:nvPicPr>
          <p:cNvPr id="8" name="Picture 7" descr="A person lying on the ground holding a purse&#10;&#10;Description automatically generated with medium confidence">
            <a:extLst>
              <a:ext uri="{FF2B5EF4-FFF2-40B4-BE49-F238E27FC236}">
                <a16:creationId xmlns:a16="http://schemas.microsoft.com/office/drawing/2014/main" id="{5D13E28E-50DB-2BA6-9D86-CFE69050BB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78798" y="342509"/>
            <a:ext cx="5543309" cy="5543309"/>
          </a:xfrm>
          <a:prstGeom prst="rect">
            <a:avLst/>
          </a:prstGeom>
        </p:spPr>
      </p:pic>
    </p:spTree>
    <p:extLst>
      <p:ext uri="{BB962C8B-B14F-4D97-AF65-F5344CB8AC3E}">
        <p14:creationId xmlns:p14="http://schemas.microsoft.com/office/powerpoint/2010/main" val="1796779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lue, electric blue, aqua, azure&#10;&#10;Description automatically generated">
            <a:extLst>
              <a:ext uri="{FF2B5EF4-FFF2-40B4-BE49-F238E27FC236}">
                <a16:creationId xmlns:a16="http://schemas.microsoft.com/office/drawing/2014/main" id="{B4758FD8-08E0-B53E-AEE4-349A94A451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Subtitle 2">
            <a:extLst>
              <a:ext uri="{FF2B5EF4-FFF2-40B4-BE49-F238E27FC236}">
                <a16:creationId xmlns:a16="http://schemas.microsoft.com/office/drawing/2014/main" id="{F71ED84D-9627-3FA2-B262-604111993A0E}"/>
              </a:ext>
            </a:extLst>
          </p:cNvPr>
          <p:cNvSpPr txBox="1">
            <a:spLocks/>
          </p:cNvSpPr>
          <p:nvPr/>
        </p:nvSpPr>
        <p:spPr>
          <a:xfrm>
            <a:off x="266218" y="444434"/>
            <a:ext cx="11659564" cy="89157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GB" sz="4000" b="1" dirty="0">
                <a:solidFill>
                  <a:srgbClr val="FED676"/>
                </a:solidFill>
                <a:latin typeface="Motiva Sans Extrabold" pitchFamily="2" charset="77"/>
                <a:ea typeface="Motiva Sans Extrabold" pitchFamily="2" charset="77"/>
              </a:rPr>
              <a:t>MEET THE 3 KEY CHARACTERS AND ENSEMBLE</a:t>
            </a:r>
          </a:p>
        </p:txBody>
      </p:sp>
      <p:sp>
        <p:nvSpPr>
          <p:cNvPr id="4" name="Content Placeholder 2">
            <a:extLst>
              <a:ext uri="{FF2B5EF4-FFF2-40B4-BE49-F238E27FC236}">
                <a16:creationId xmlns:a16="http://schemas.microsoft.com/office/drawing/2014/main" id="{D3876602-D57F-1B9E-96ED-080046038121}"/>
              </a:ext>
            </a:extLst>
          </p:cNvPr>
          <p:cNvSpPr>
            <a:spLocks noGrp="1"/>
          </p:cNvSpPr>
          <p:nvPr>
            <p:ph idx="1"/>
          </p:nvPr>
        </p:nvSpPr>
        <p:spPr>
          <a:xfrm>
            <a:off x="315646" y="1116898"/>
            <a:ext cx="11610136" cy="567047"/>
          </a:xfrm>
        </p:spPr>
        <p:txBody>
          <a:bodyPr>
            <a:normAutofit/>
          </a:bodyPr>
          <a:lstStyle/>
          <a:p>
            <a:pPr marL="0" indent="0">
              <a:lnSpc>
                <a:spcPct val="120000"/>
              </a:lnSpc>
              <a:buNone/>
            </a:pPr>
            <a:r>
              <a:rPr lang="en-GB" sz="2000" b="1" dirty="0">
                <a:solidFill>
                  <a:schemeClr val="bg1"/>
                </a:solidFill>
                <a:latin typeface="Motiva Sans" pitchFamily="2" charset="77"/>
                <a:ea typeface="Motiva Sans" pitchFamily="2" charset="77"/>
                <a:cs typeface="Times New Roman" panose="02020603050405020304" pitchFamily="18" charset="0"/>
              </a:rPr>
              <a:t>THINK / PAIR / SHARE</a:t>
            </a:r>
          </a:p>
          <a:p>
            <a:pPr marL="0" indent="0">
              <a:lnSpc>
                <a:spcPct val="120000"/>
              </a:lnSpc>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1E326BD-15DA-56DA-F4E6-220E9FFDB118}"/>
              </a:ext>
            </a:extLst>
          </p:cNvPr>
          <p:cNvSpPr txBox="1"/>
          <p:nvPr/>
        </p:nvSpPr>
        <p:spPr>
          <a:xfrm>
            <a:off x="266218" y="4248512"/>
            <a:ext cx="2538139" cy="1915909"/>
          </a:xfrm>
          <a:prstGeom prst="rect">
            <a:avLst/>
          </a:prstGeom>
          <a:noFill/>
        </p:spPr>
        <p:txBody>
          <a:bodyPr wrap="square" rtlCol="0">
            <a:spAutoFit/>
          </a:bodyPr>
          <a:lstStyle/>
          <a:p>
            <a:pPr marL="0" indent="0">
              <a:buNone/>
            </a:pPr>
            <a:r>
              <a:rPr lang="en-GB" sz="1800" b="1" dirty="0">
                <a:solidFill>
                  <a:schemeClr val="bg1"/>
                </a:solidFill>
                <a:latin typeface="Motiva Sans Extrabold" pitchFamily="2" charset="77"/>
                <a:ea typeface="Motiva Sans Extrabold" pitchFamily="2" charset="77"/>
              </a:rPr>
              <a:t>Daniel Hilliard  - Gabriel Vick</a:t>
            </a:r>
          </a:p>
          <a:p>
            <a:pPr marL="0" indent="0">
              <a:lnSpc>
                <a:spcPct val="150000"/>
              </a:lnSpc>
              <a:buNone/>
            </a:pPr>
            <a:r>
              <a:rPr lang="en-GB" sz="1500" dirty="0">
                <a:solidFill>
                  <a:schemeClr val="bg1"/>
                </a:solidFill>
                <a:latin typeface="Motiva Sans" pitchFamily="2" charset="77"/>
                <a:ea typeface="Motiva Sans" pitchFamily="2" charset="77"/>
              </a:rPr>
              <a:t>The Protagonist: </a:t>
            </a:r>
          </a:p>
          <a:p>
            <a:pPr marL="0" indent="0">
              <a:buNone/>
            </a:pPr>
            <a:r>
              <a:rPr lang="en-GB" sz="1500" dirty="0">
                <a:solidFill>
                  <a:schemeClr val="bg1"/>
                </a:solidFill>
                <a:latin typeface="Motiva Sans" pitchFamily="2" charset="77"/>
                <a:ea typeface="Motiva Sans" pitchFamily="2" charset="77"/>
              </a:rPr>
              <a:t>The character who drives the action, whose story we follow, and who we sympathise with.   </a:t>
            </a:r>
          </a:p>
        </p:txBody>
      </p:sp>
      <p:sp>
        <p:nvSpPr>
          <p:cNvPr id="13" name="TextBox 12">
            <a:extLst>
              <a:ext uri="{FF2B5EF4-FFF2-40B4-BE49-F238E27FC236}">
                <a16:creationId xmlns:a16="http://schemas.microsoft.com/office/drawing/2014/main" id="{DF71E253-C54C-A3BA-024E-904E461138EF}"/>
              </a:ext>
            </a:extLst>
          </p:cNvPr>
          <p:cNvSpPr txBox="1"/>
          <p:nvPr/>
        </p:nvSpPr>
        <p:spPr>
          <a:xfrm>
            <a:off x="3319138" y="4248511"/>
            <a:ext cx="2538139" cy="1915909"/>
          </a:xfrm>
          <a:prstGeom prst="rect">
            <a:avLst/>
          </a:prstGeom>
          <a:noFill/>
        </p:spPr>
        <p:txBody>
          <a:bodyPr wrap="square" rtlCol="0">
            <a:spAutoFit/>
          </a:bodyPr>
          <a:lstStyle/>
          <a:p>
            <a:pPr marL="0" indent="0">
              <a:buNone/>
            </a:pPr>
            <a:r>
              <a:rPr lang="en-GB" b="1" dirty="0">
                <a:solidFill>
                  <a:schemeClr val="bg1"/>
                </a:solidFill>
                <a:latin typeface="Motiva Sans Extrabold" pitchFamily="2" charset="77"/>
                <a:ea typeface="Motiva Sans Extrabold" pitchFamily="2" charset="77"/>
              </a:rPr>
              <a:t>Miranda</a:t>
            </a:r>
            <a:r>
              <a:rPr lang="en-GB" sz="1800" b="1" dirty="0">
                <a:solidFill>
                  <a:schemeClr val="bg1"/>
                </a:solidFill>
                <a:latin typeface="Motiva Sans Extrabold" pitchFamily="2" charset="77"/>
                <a:ea typeface="Motiva Sans Extrabold" pitchFamily="2" charset="77"/>
              </a:rPr>
              <a:t> Hilliard  - Laura Tebbutt</a:t>
            </a:r>
          </a:p>
          <a:p>
            <a:pPr marL="0" indent="0">
              <a:lnSpc>
                <a:spcPct val="150000"/>
              </a:lnSpc>
              <a:buNone/>
            </a:pPr>
            <a:r>
              <a:rPr lang="en-GB" sz="1500" dirty="0">
                <a:solidFill>
                  <a:schemeClr val="bg1"/>
                </a:solidFill>
                <a:latin typeface="Motiva Sans" pitchFamily="2" charset="77"/>
                <a:ea typeface="Motiva Sans" pitchFamily="2" charset="77"/>
              </a:rPr>
              <a:t>The Antagonist: </a:t>
            </a:r>
          </a:p>
          <a:p>
            <a:pPr marL="0" indent="0">
              <a:buNone/>
            </a:pPr>
            <a:r>
              <a:rPr lang="en-GB" sz="1500" dirty="0">
                <a:solidFill>
                  <a:schemeClr val="bg1"/>
                </a:solidFill>
                <a:latin typeface="Motiva Sans" pitchFamily="2" charset="77"/>
                <a:ea typeface="Motiva Sans" pitchFamily="2" charset="77"/>
              </a:rPr>
              <a:t>The character who creates the drama by creating conflict with</a:t>
            </a:r>
            <a:br>
              <a:rPr lang="en-GB" sz="1500" dirty="0">
                <a:solidFill>
                  <a:schemeClr val="bg1"/>
                </a:solidFill>
                <a:latin typeface="Motiva Sans" pitchFamily="2" charset="77"/>
                <a:ea typeface="Motiva Sans" pitchFamily="2" charset="77"/>
              </a:rPr>
            </a:br>
            <a:r>
              <a:rPr lang="en-GB" sz="1500" dirty="0">
                <a:solidFill>
                  <a:schemeClr val="bg1"/>
                </a:solidFill>
                <a:latin typeface="Motiva Sans" pitchFamily="2" charset="77"/>
                <a:ea typeface="Motiva Sans" pitchFamily="2" charset="77"/>
              </a:rPr>
              <a:t>the protagonist.</a:t>
            </a:r>
          </a:p>
        </p:txBody>
      </p:sp>
      <p:sp>
        <p:nvSpPr>
          <p:cNvPr id="14" name="TextBox 13">
            <a:extLst>
              <a:ext uri="{FF2B5EF4-FFF2-40B4-BE49-F238E27FC236}">
                <a16:creationId xmlns:a16="http://schemas.microsoft.com/office/drawing/2014/main" id="{FAC62FDA-C751-D9F7-A150-4F92710CEFFB}"/>
              </a:ext>
            </a:extLst>
          </p:cNvPr>
          <p:cNvSpPr txBox="1"/>
          <p:nvPr/>
        </p:nvSpPr>
        <p:spPr>
          <a:xfrm>
            <a:off x="6335846" y="4248510"/>
            <a:ext cx="2538139" cy="2146742"/>
          </a:xfrm>
          <a:prstGeom prst="rect">
            <a:avLst/>
          </a:prstGeom>
          <a:noFill/>
        </p:spPr>
        <p:txBody>
          <a:bodyPr wrap="square" rtlCol="0">
            <a:spAutoFit/>
          </a:bodyPr>
          <a:lstStyle/>
          <a:p>
            <a:pPr marL="0" indent="0">
              <a:buNone/>
            </a:pPr>
            <a:r>
              <a:rPr lang="en-GB" b="1" dirty="0">
                <a:solidFill>
                  <a:schemeClr val="bg1"/>
                </a:solidFill>
                <a:latin typeface="Motiva Sans Extrabold" pitchFamily="2" charset="77"/>
                <a:ea typeface="Motiva Sans Extrabold" pitchFamily="2" charset="77"/>
              </a:rPr>
              <a:t>Lydia – Carla Dixon - Hernandez</a:t>
            </a:r>
            <a:endParaRPr lang="en-GB" sz="1800" b="1" dirty="0">
              <a:solidFill>
                <a:schemeClr val="bg1"/>
              </a:solidFill>
              <a:latin typeface="Motiva Sans Extrabold" pitchFamily="2" charset="77"/>
              <a:ea typeface="Motiva Sans Extrabold" pitchFamily="2" charset="77"/>
            </a:endParaRPr>
          </a:p>
          <a:p>
            <a:pPr marL="0" indent="0">
              <a:lnSpc>
                <a:spcPct val="150000"/>
              </a:lnSpc>
              <a:buNone/>
            </a:pPr>
            <a:r>
              <a:rPr lang="en-GB" sz="1500" dirty="0">
                <a:solidFill>
                  <a:schemeClr val="bg1"/>
                </a:solidFill>
                <a:latin typeface="Motiva Sans" pitchFamily="2" charset="77"/>
                <a:ea typeface="Motiva Sans" pitchFamily="2" charset="77"/>
              </a:rPr>
              <a:t>The Straight Person: </a:t>
            </a:r>
          </a:p>
          <a:p>
            <a:pPr marL="0" indent="0">
              <a:buNone/>
            </a:pPr>
            <a:r>
              <a:rPr lang="en-GB" sz="1500" dirty="0">
                <a:solidFill>
                  <a:schemeClr val="bg1"/>
                </a:solidFill>
                <a:latin typeface="Motiva Sans" pitchFamily="2" charset="77"/>
                <a:ea typeface="Motiva Sans" pitchFamily="2" charset="77"/>
              </a:rPr>
              <a:t>The character who sits between the antagonist and protagonist and gives audiences a reference point for normality.</a:t>
            </a:r>
          </a:p>
        </p:txBody>
      </p:sp>
      <p:sp>
        <p:nvSpPr>
          <p:cNvPr id="16" name="TextBox 15">
            <a:extLst>
              <a:ext uri="{FF2B5EF4-FFF2-40B4-BE49-F238E27FC236}">
                <a16:creationId xmlns:a16="http://schemas.microsoft.com/office/drawing/2014/main" id="{AFE01E30-7965-1102-9388-424CF757AF87}"/>
              </a:ext>
            </a:extLst>
          </p:cNvPr>
          <p:cNvSpPr txBox="1"/>
          <p:nvPr/>
        </p:nvSpPr>
        <p:spPr>
          <a:xfrm>
            <a:off x="9368755" y="4284725"/>
            <a:ext cx="2538139" cy="1638910"/>
          </a:xfrm>
          <a:prstGeom prst="rect">
            <a:avLst/>
          </a:prstGeom>
          <a:noFill/>
        </p:spPr>
        <p:txBody>
          <a:bodyPr wrap="square" rtlCol="0">
            <a:spAutoFit/>
          </a:bodyPr>
          <a:lstStyle/>
          <a:p>
            <a:pPr marL="0" indent="0">
              <a:buNone/>
            </a:pPr>
            <a:r>
              <a:rPr lang="en-GB" b="1" dirty="0">
                <a:solidFill>
                  <a:schemeClr val="bg1"/>
                </a:solidFill>
                <a:latin typeface="Motiva Sans Extrabold" pitchFamily="2" charset="77"/>
                <a:ea typeface="Motiva Sans Extrabold" pitchFamily="2" charset="77"/>
              </a:rPr>
              <a:t>Ensemble</a:t>
            </a:r>
            <a:endParaRPr lang="en-GB" sz="1800" b="1" dirty="0">
              <a:solidFill>
                <a:schemeClr val="bg1"/>
              </a:solidFill>
              <a:latin typeface="Motiva Sans Extrabold" pitchFamily="2" charset="77"/>
              <a:ea typeface="Motiva Sans Extrabold" pitchFamily="2" charset="77"/>
            </a:endParaRPr>
          </a:p>
          <a:p>
            <a:pPr marL="0" indent="0">
              <a:lnSpc>
                <a:spcPct val="150000"/>
              </a:lnSpc>
              <a:buNone/>
            </a:pPr>
            <a:r>
              <a:rPr lang="en-GB" sz="1500" dirty="0">
                <a:solidFill>
                  <a:schemeClr val="bg1"/>
                </a:solidFill>
                <a:latin typeface="Motiva Sans" pitchFamily="2" charset="77"/>
                <a:ea typeface="Motiva Sans" pitchFamily="2" charset="77"/>
              </a:rPr>
              <a:t>There are 13 including</a:t>
            </a:r>
          </a:p>
          <a:p>
            <a:pPr marL="0" indent="0">
              <a:buNone/>
            </a:pPr>
            <a:r>
              <a:rPr lang="en-GB" sz="1500" dirty="0">
                <a:solidFill>
                  <a:schemeClr val="bg1"/>
                </a:solidFill>
                <a:latin typeface="Motiva Sans" pitchFamily="2" charset="77"/>
                <a:ea typeface="Motiva Sans" pitchFamily="2" charset="77"/>
              </a:rPr>
              <a:t>Kiera Haynes, pictured, who plays Donna Summer. They sing, dance and multi role.</a:t>
            </a:r>
          </a:p>
        </p:txBody>
      </p:sp>
      <p:pic>
        <p:nvPicPr>
          <p:cNvPr id="27" name="Picture 26" descr="A person with red hair wearing a leather jacket&#10;&#10;Description automatically generated with medium confidence">
            <a:extLst>
              <a:ext uri="{FF2B5EF4-FFF2-40B4-BE49-F238E27FC236}">
                <a16:creationId xmlns:a16="http://schemas.microsoft.com/office/drawing/2014/main" id="{C0DAE768-582C-A7F4-AACE-AF4183C980D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10953" y="1729319"/>
            <a:ext cx="2403467" cy="2321472"/>
          </a:xfrm>
          <a:prstGeom prst="rect">
            <a:avLst/>
          </a:prstGeom>
          <a:ln>
            <a:solidFill>
              <a:schemeClr val="bg1"/>
            </a:solidFill>
          </a:ln>
        </p:spPr>
      </p:pic>
      <p:pic>
        <p:nvPicPr>
          <p:cNvPr id="30" name="Picture 29" descr="A close-up of a person&#10;&#10;Description automatically generated">
            <a:extLst>
              <a:ext uri="{FF2B5EF4-FFF2-40B4-BE49-F238E27FC236}">
                <a16:creationId xmlns:a16="http://schemas.microsoft.com/office/drawing/2014/main" id="{89FBD7BF-7301-470F-A128-F79FAF3C2DA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27660" y="1722700"/>
            <a:ext cx="2403467" cy="2328090"/>
          </a:xfrm>
          <a:prstGeom prst="rect">
            <a:avLst/>
          </a:prstGeom>
          <a:ln>
            <a:solidFill>
              <a:schemeClr val="bg1"/>
            </a:solidFill>
          </a:ln>
        </p:spPr>
      </p:pic>
      <p:pic>
        <p:nvPicPr>
          <p:cNvPr id="33" name="Picture 32" descr="A picture containing human face, person, lady, female person&#10;&#10;Description automatically generated">
            <a:extLst>
              <a:ext uri="{FF2B5EF4-FFF2-40B4-BE49-F238E27FC236}">
                <a16:creationId xmlns:a16="http://schemas.microsoft.com/office/drawing/2014/main" id="{DDE071ED-B969-EF7A-1E7B-D7A8A29570C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479390" y="1722700"/>
            <a:ext cx="2396964" cy="2312418"/>
          </a:xfrm>
          <a:prstGeom prst="rect">
            <a:avLst/>
          </a:prstGeom>
          <a:ln>
            <a:solidFill>
              <a:schemeClr val="bg1"/>
            </a:solidFill>
          </a:ln>
        </p:spPr>
      </p:pic>
      <p:pic>
        <p:nvPicPr>
          <p:cNvPr id="36" name="Picture 35" descr="A person in a blue shirt&#10;&#10;Description automatically generated with low confidence">
            <a:extLst>
              <a:ext uri="{FF2B5EF4-FFF2-40B4-BE49-F238E27FC236}">
                <a16:creationId xmlns:a16="http://schemas.microsoft.com/office/drawing/2014/main" id="{AE2F8964-21C7-E0E4-BBF8-BE6BAABCF2F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96979" y="1722701"/>
            <a:ext cx="2407378" cy="2312417"/>
          </a:xfrm>
          <a:prstGeom prst="rect">
            <a:avLst/>
          </a:prstGeom>
          <a:ln>
            <a:solidFill>
              <a:schemeClr val="bg1"/>
            </a:solidFill>
          </a:ln>
        </p:spPr>
      </p:pic>
    </p:spTree>
    <p:extLst>
      <p:ext uri="{BB962C8B-B14F-4D97-AF65-F5344CB8AC3E}">
        <p14:creationId xmlns:p14="http://schemas.microsoft.com/office/powerpoint/2010/main" val="1644500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lue, electric blue, aqua, azure&#10;&#10;Description automatically generated">
            <a:extLst>
              <a:ext uri="{FF2B5EF4-FFF2-40B4-BE49-F238E27FC236}">
                <a16:creationId xmlns:a16="http://schemas.microsoft.com/office/drawing/2014/main" id="{B4758FD8-08E0-B53E-AEE4-349A94A451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Subtitle 2">
            <a:extLst>
              <a:ext uri="{FF2B5EF4-FFF2-40B4-BE49-F238E27FC236}">
                <a16:creationId xmlns:a16="http://schemas.microsoft.com/office/drawing/2014/main" id="{F71ED84D-9627-3FA2-B262-604111993A0E}"/>
              </a:ext>
            </a:extLst>
          </p:cNvPr>
          <p:cNvSpPr txBox="1">
            <a:spLocks/>
          </p:cNvSpPr>
          <p:nvPr/>
        </p:nvSpPr>
        <p:spPr>
          <a:xfrm>
            <a:off x="266218" y="444434"/>
            <a:ext cx="11659564" cy="891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GB" sz="4000" b="1" dirty="0">
                <a:solidFill>
                  <a:srgbClr val="FED676"/>
                </a:solidFill>
                <a:latin typeface="Motiva Sans Extrabold" pitchFamily="2" charset="77"/>
                <a:ea typeface="Motiva Sans Extrabold" pitchFamily="2" charset="77"/>
              </a:rPr>
              <a:t>DISCUSSION</a:t>
            </a:r>
          </a:p>
        </p:txBody>
      </p:sp>
      <p:sp>
        <p:nvSpPr>
          <p:cNvPr id="4" name="Content Placeholder 2">
            <a:extLst>
              <a:ext uri="{FF2B5EF4-FFF2-40B4-BE49-F238E27FC236}">
                <a16:creationId xmlns:a16="http://schemas.microsoft.com/office/drawing/2014/main" id="{D3876602-D57F-1B9E-96ED-080046038121}"/>
              </a:ext>
            </a:extLst>
          </p:cNvPr>
          <p:cNvSpPr>
            <a:spLocks noGrp="1"/>
          </p:cNvSpPr>
          <p:nvPr>
            <p:ph idx="1"/>
          </p:nvPr>
        </p:nvSpPr>
        <p:spPr>
          <a:xfrm>
            <a:off x="315646" y="1116898"/>
            <a:ext cx="11610136" cy="567047"/>
          </a:xfrm>
        </p:spPr>
        <p:txBody>
          <a:bodyPr>
            <a:normAutofit/>
          </a:bodyPr>
          <a:lstStyle/>
          <a:p>
            <a:pPr marL="0" indent="0">
              <a:lnSpc>
                <a:spcPct val="120000"/>
              </a:lnSpc>
              <a:buNone/>
            </a:pPr>
            <a:r>
              <a:rPr lang="en-GB" sz="2000" b="1" dirty="0">
                <a:solidFill>
                  <a:schemeClr val="bg1"/>
                </a:solidFill>
                <a:latin typeface="Motiva Sans" pitchFamily="2" charset="77"/>
                <a:ea typeface="Motiva Sans" pitchFamily="2" charset="77"/>
                <a:cs typeface="Times New Roman" panose="02020603050405020304" pitchFamily="18" charset="0"/>
              </a:rPr>
              <a:t>THINK / PAIR / SHARE</a:t>
            </a:r>
          </a:p>
          <a:p>
            <a:pPr marL="0" indent="0">
              <a:lnSpc>
                <a:spcPct val="120000"/>
              </a:lnSpc>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ubtitle 2">
            <a:extLst>
              <a:ext uri="{FF2B5EF4-FFF2-40B4-BE49-F238E27FC236}">
                <a16:creationId xmlns:a16="http://schemas.microsoft.com/office/drawing/2014/main" id="{393AFDD0-1E14-56E7-983B-63042D13FF5B}"/>
              </a:ext>
            </a:extLst>
          </p:cNvPr>
          <p:cNvSpPr txBox="1">
            <a:spLocks/>
          </p:cNvSpPr>
          <p:nvPr/>
        </p:nvSpPr>
        <p:spPr>
          <a:xfrm>
            <a:off x="342805" y="1692998"/>
            <a:ext cx="11734518" cy="510186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a:buNone/>
            </a:pPr>
            <a:r>
              <a:rPr lang="en-GB" sz="2400" dirty="0">
                <a:solidFill>
                  <a:schemeClr val="bg1"/>
                </a:solidFill>
                <a:latin typeface="Motiva Sans" pitchFamily="2" charset="77"/>
                <a:ea typeface="Motiva Sans" pitchFamily="2" charset="77"/>
              </a:rPr>
              <a:t>What are your first impressions of these three characters and their ‘types’? </a:t>
            </a:r>
          </a:p>
          <a:p>
            <a:pPr marL="0" indent="0" algn="l">
              <a:buNone/>
            </a:pPr>
            <a:r>
              <a:rPr lang="en-GB" sz="2400" dirty="0">
                <a:solidFill>
                  <a:schemeClr val="bg1"/>
                </a:solidFill>
                <a:latin typeface="Motiva Sans" pitchFamily="2" charset="77"/>
                <a:ea typeface="Motiva Sans" pitchFamily="2" charset="77"/>
              </a:rPr>
              <a:t>What three adjectives would you use to describe each character? </a:t>
            </a:r>
          </a:p>
          <a:p>
            <a:pPr marL="0" indent="0" algn="l">
              <a:buNone/>
            </a:pPr>
            <a:r>
              <a:rPr lang="en-GB" sz="2400" dirty="0">
                <a:solidFill>
                  <a:schemeClr val="bg1"/>
                </a:solidFill>
                <a:latin typeface="Motiva Sans" pitchFamily="2" charset="77"/>
                <a:ea typeface="Motiva Sans" pitchFamily="2" charset="77"/>
              </a:rPr>
              <a:t>How do you think the ensemble might be used in the story? </a:t>
            </a:r>
          </a:p>
        </p:txBody>
      </p:sp>
      <p:pic>
        <p:nvPicPr>
          <p:cNvPr id="5" name="Picture 4" descr="A person lifting weights next to a person&#10;&#10;Description automatically generated with low confidence">
            <a:extLst>
              <a:ext uri="{FF2B5EF4-FFF2-40B4-BE49-F238E27FC236}">
                <a16:creationId xmlns:a16="http://schemas.microsoft.com/office/drawing/2014/main" id="{E32FA7E1-5522-3706-1A3D-FECA43FB04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0793" y="3531606"/>
            <a:ext cx="2615697" cy="2615697"/>
          </a:xfrm>
          <a:prstGeom prst="rect">
            <a:avLst/>
          </a:prstGeom>
          <a:ln>
            <a:solidFill>
              <a:schemeClr val="bg1"/>
            </a:solidFill>
          </a:ln>
        </p:spPr>
      </p:pic>
      <p:pic>
        <p:nvPicPr>
          <p:cNvPr id="9" name="Picture 8" descr="A group of people standing in a kitchen&#10;&#10;Description automatically generated with medium confidence">
            <a:extLst>
              <a:ext uri="{FF2B5EF4-FFF2-40B4-BE49-F238E27FC236}">
                <a16:creationId xmlns:a16="http://schemas.microsoft.com/office/drawing/2014/main" id="{592E5755-FF60-75F2-37A3-D5CF157040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89709" y="3531605"/>
            <a:ext cx="2615697" cy="2615697"/>
          </a:xfrm>
          <a:prstGeom prst="rect">
            <a:avLst/>
          </a:prstGeom>
          <a:ln>
            <a:solidFill>
              <a:schemeClr val="bg1"/>
            </a:solidFill>
          </a:ln>
        </p:spPr>
      </p:pic>
      <p:pic>
        <p:nvPicPr>
          <p:cNvPr id="11" name="Picture 10" descr="A group of people wearing chef's outfits dancing on stage&#10;&#10;Description automatically generated with low confidence">
            <a:extLst>
              <a:ext uri="{FF2B5EF4-FFF2-40B4-BE49-F238E27FC236}">
                <a16:creationId xmlns:a16="http://schemas.microsoft.com/office/drawing/2014/main" id="{B0C06783-05D5-4B4E-BC69-A89C2F22363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48625" y="3531605"/>
            <a:ext cx="2615697" cy="2615697"/>
          </a:xfrm>
          <a:prstGeom prst="rect">
            <a:avLst/>
          </a:prstGeom>
          <a:ln>
            <a:solidFill>
              <a:schemeClr val="bg1"/>
            </a:solidFill>
          </a:ln>
        </p:spPr>
      </p:pic>
      <p:pic>
        <p:nvPicPr>
          <p:cNvPr id="19" name="Picture 18" descr="A person in a kitchen&#10;&#10;Description automatically generated with low confidence">
            <a:extLst>
              <a:ext uri="{FF2B5EF4-FFF2-40B4-BE49-F238E27FC236}">
                <a16:creationId xmlns:a16="http://schemas.microsoft.com/office/drawing/2014/main" id="{285AC375-EEFE-8BC6-DA3C-CB675C21E16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15271" y="3531604"/>
            <a:ext cx="2607967" cy="2607967"/>
          </a:xfrm>
          <a:prstGeom prst="rect">
            <a:avLst/>
          </a:prstGeom>
          <a:ln>
            <a:solidFill>
              <a:schemeClr val="bg1"/>
            </a:solidFill>
          </a:ln>
        </p:spPr>
      </p:pic>
    </p:spTree>
    <p:extLst>
      <p:ext uri="{BB962C8B-B14F-4D97-AF65-F5344CB8AC3E}">
        <p14:creationId xmlns:p14="http://schemas.microsoft.com/office/powerpoint/2010/main" val="114204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lue, electric blue, aqua, azure&#10;&#10;Description automatically generated">
            <a:extLst>
              <a:ext uri="{FF2B5EF4-FFF2-40B4-BE49-F238E27FC236}">
                <a16:creationId xmlns:a16="http://schemas.microsoft.com/office/drawing/2014/main" id="{B4758FD8-08E0-B53E-AEE4-349A94A451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descr="A person lying on the ground holding a purse&#10;&#10;Description automatically generated with medium confidence">
            <a:extLst>
              <a:ext uri="{FF2B5EF4-FFF2-40B4-BE49-F238E27FC236}">
                <a16:creationId xmlns:a16="http://schemas.microsoft.com/office/drawing/2014/main" id="{21CB4F25-AE17-AF25-97EE-4FFC6EBCF4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83773" y="-1286756"/>
            <a:ext cx="6947560" cy="6947560"/>
          </a:xfrm>
          <a:prstGeom prst="rect">
            <a:avLst/>
          </a:prstGeom>
        </p:spPr>
      </p:pic>
      <p:sp>
        <p:nvSpPr>
          <p:cNvPr id="5" name="TextBox 4">
            <a:extLst>
              <a:ext uri="{FF2B5EF4-FFF2-40B4-BE49-F238E27FC236}">
                <a16:creationId xmlns:a16="http://schemas.microsoft.com/office/drawing/2014/main" id="{CD70637C-562D-8C52-7E27-2646CEB556CC}"/>
              </a:ext>
            </a:extLst>
          </p:cNvPr>
          <p:cNvSpPr txBox="1"/>
          <p:nvPr/>
        </p:nvSpPr>
        <p:spPr>
          <a:xfrm>
            <a:off x="815548" y="3070653"/>
            <a:ext cx="11084010" cy="1631216"/>
          </a:xfrm>
          <a:prstGeom prst="rect">
            <a:avLst/>
          </a:prstGeom>
          <a:noFill/>
        </p:spPr>
        <p:txBody>
          <a:bodyPr wrap="square" rtlCol="0">
            <a:spAutoFit/>
          </a:bodyPr>
          <a:lstStyle/>
          <a:p>
            <a:r>
              <a:rPr lang="en-US" sz="10000" dirty="0">
                <a:solidFill>
                  <a:schemeClr val="bg1"/>
                </a:solidFill>
                <a:latin typeface="Neuton ExtraBold" pitchFamily="2" charset="0"/>
              </a:rPr>
              <a:t>Being a parent is the</a:t>
            </a:r>
          </a:p>
        </p:txBody>
      </p:sp>
      <p:sp>
        <p:nvSpPr>
          <p:cNvPr id="8" name="TextBox 7">
            <a:extLst>
              <a:ext uri="{FF2B5EF4-FFF2-40B4-BE49-F238E27FC236}">
                <a16:creationId xmlns:a16="http://schemas.microsoft.com/office/drawing/2014/main" id="{F345E0F8-A166-E216-9197-75BC433D69EC}"/>
              </a:ext>
            </a:extLst>
          </p:cNvPr>
          <p:cNvSpPr txBox="1"/>
          <p:nvPr/>
        </p:nvSpPr>
        <p:spPr>
          <a:xfrm>
            <a:off x="1033848" y="4207474"/>
            <a:ext cx="11084010" cy="1631216"/>
          </a:xfrm>
          <a:prstGeom prst="rect">
            <a:avLst/>
          </a:prstGeom>
          <a:noFill/>
        </p:spPr>
        <p:txBody>
          <a:bodyPr wrap="square" rtlCol="0">
            <a:spAutoFit/>
          </a:bodyPr>
          <a:lstStyle/>
          <a:p>
            <a:r>
              <a:rPr lang="en-US" sz="10000" dirty="0">
                <a:solidFill>
                  <a:schemeClr val="bg1"/>
                </a:solidFill>
                <a:latin typeface="Neuton ExtraBold" pitchFamily="2" charset="0"/>
              </a:rPr>
              <a:t>world’s </a:t>
            </a:r>
            <a:r>
              <a:rPr lang="en-US" sz="10000" dirty="0">
                <a:solidFill>
                  <a:srgbClr val="FED676"/>
                </a:solidFill>
                <a:latin typeface="Neuton ExtraBold" pitchFamily="2" charset="0"/>
              </a:rPr>
              <a:t>hardest</a:t>
            </a:r>
            <a:r>
              <a:rPr lang="en-US" sz="10000" dirty="0">
                <a:solidFill>
                  <a:schemeClr val="bg1"/>
                </a:solidFill>
                <a:latin typeface="Neuton ExtraBold" pitchFamily="2" charset="0"/>
              </a:rPr>
              <a:t> job!</a:t>
            </a:r>
          </a:p>
        </p:txBody>
      </p:sp>
    </p:spTree>
    <p:extLst>
      <p:ext uri="{BB962C8B-B14F-4D97-AF65-F5344CB8AC3E}">
        <p14:creationId xmlns:p14="http://schemas.microsoft.com/office/powerpoint/2010/main" val="1528485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lue, electric blue, aqua, azure&#10;&#10;Description automatically generated">
            <a:extLst>
              <a:ext uri="{FF2B5EF4-FFF2-40B4-BE49-F238E27FC236}">
                <a16:creationId xmlns:a16="http://schemas.microsoft.com/office/drawing/2014/main" id="{B4758FD8-08E0-B53E-AEE4-349A94A451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E23204FA-75B5-8F63-535F-2C76ADD975FE}"/>
              </a:ext>
            </a:extLst>
          </p:cNvPr>
          <p:cNvSpPr>
            <a:spLocks noGrp="1"/>
          </p:cNvSpPr>
          <p:nvPr>
            <p:ph idx="1"/>
          </p:nvPr>
        </p:nvSpPr>
        <p:spPr>
          <a:xfrm>
            <a:off x="384249" y="2705993"/>
            <a:ext cx="2921824" cy="676300"/>
          </a:xfrm>
        </p:spPr>
        <p:txBody>
          <a:bodyPr>
            <a:normAutofit/>
          </a:bodyPr>
          <a:lstStyle/>
          <a:p>
            <a:pPr marL="0" indent="0">
              <a:lnSpc>
                <a:spcPct val="120000"/>
              </a:lnSpc>
              <a:buNone/>
            </a:pPr>
            <a:r>
              <a:rPr lang="en-GB" sz="2000" b="1" dirty="0">
                <a:solidFill>
                  <a:schemeClr val="bg1"/>
                </a:solidFill>
                <a:effectLst/>
                <a:latin typeface="Motiva Sans" pitchFamily="2" charset="77"/>
                <a:ea typeface="Motiva Sans" pitchFamily="2" charset="77"/>
                <a:cs typeface="Times New Roman" panose="02020603050405020304" pitchFamily="18" charset="0"/>
              </a:rPr>
              <a:t>- Benjamin Franklin</a:t>
            </a:r>
            <a:endParaRPr lang="en-GB" sz="2000" b="1" dirty="0">
              <a:solidFill>
                <a:schemeClr val="bg1"/>
              </a:solidFill>
              <a:latin typeface="Motiva Sans" pitchFamily="2" charset="77"/>
              <a:ea typeface="Motiva Sans" pitchFamily="2" charset="77"/>
              <a:cs typeface="Times New Roman" panose="02020603050405020304" pitchFamily="18" charset="0"/>
            </a:endParaRPr>
          </a:p>
          <a:p>
            <a:pPr marL="0" indent="0">
              <a:lnSpc>
                <a:spcPct val="120000"/>
              </a:lnSpc>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D70637C-562D-8C52-7E27-2646CEB556CC}"/>
              </a:ext>
            </a:extLst>
          </p:cNvPr>
          <p:cNvSpPr txBox="1"/>
          <p:nvPr/>
        </p:nvSpPr>
        <p:spPr>
          <a:xfrm>
            <a:off x="304801" y="142102"/>
            <a:ext cx="7972095" cy="1631216"/>
          </a:xfrm>
          <a:prstGeom prst="rect">
            <a:avLst/>
          </a:prstGeom>
          <a:noFill/>
        </p:spPr>
        <p:txBody>
          <a:bodyPr wrap="square" rtlCol="0">
            <a:spAutoFit/>
          </a:bodyPr>
          <a:lstStyle/>
          <a:p>
            <a:r>
              <a:rPr lang="en-US" sz="10000" dirty="0">
                <a:solidFill>
                  <a:srgbClr val="FED676"/>
                </a:solidFill>
                <a:latin typeface="Neuton ExtraBold" pitchFamily="2" charset="0"/>
              </a:rPr>
              <a:t>Honesty </a:t>
            </a:r>
            <a:r>
              <a:rPr lang="en-US" sz="10000" dirty="0">
                <a:solidFill>
                  <a:schemeClr val="bg1"/>
                </a:solidFill>
                <a:latin typeface="Neuton ExtraBold" pitchFamily="2" charset="0"/>
              </a:rPr>
              <a:t>is</a:t>
            </a:r>
          </a:p>
        </p:txBody>
      </p:sp>
      <p:sp>
        <p:nvSpPr>
          <p:cNvPr id="3" name="TextBox 2">
            <a:extLst>
              <a:ext uri="{FF2B5EF4-FFF2-40B4-BE49-F238E27FC236}">
                <a16:creationId xmlns:a16="http://schemas.microsoft.com/office/drawing/2014/main" id="{82AEE018-8408-3061-8BBC-695C76B0255A}"/>
              </a:ext>
            </a:extLst>
          </p:cNvPr>
          <p:cNvSpPr txBox="1"/>
          <p:nvPr/>
        </p:nvSpPr>
        <p:spPr>
          <a:xfrm>
            <a:off x="304800" y="1176229"/>
            <a:ext cx="8523889" cy="1631216"/>
          </a:xfrm>
          <a:prstGeom prst="rect">
            <a:avLst/>
          </a:prstGeom>
          <a:noFill/>
        </p:spPr>
        <p:txBody>
          <a:bodyPr wrap="square" rtlCol="0">
            <a:spAutoFit/>
          </a:bodyPr>
          <a:lstStyle/>
          <a:p>
            <a:r>
              <a:rPr lang="en-US" sz="10000" dirty="0">
                <a:solidFill>
                  <a:schemeClr val="bg1"/>
                </a:solidFill>
                <a:latin typeface="Neuton ExtraBold" pitchFamily="2" charset="0"/>
              </a:rPr>
              <a:t>the best policy</a:t>
            </a:r>
          </a:p>
        </p:txBody>
      </p:sp>
      <p:pic>
        <p:nvPicPr>
          <p:cNvPr id="11" name="Picture 10" descr="A picture containing clothing, candle, person&#10;&#10;Description automatically generated">
            <a:extLst>
              <a:ext uri="{FF2B5EF4-FFF2-40B4-BE49-F238E27FC236}">
                <a16:creationId xmlns:a16="http://schemas.microsoft.com/office/drawing/2014/main" id="{69DDE3A7-93CA-9C5A-0C65-4BD18994A4D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49240" y="0"/>
            <a:ext cx="8108038" cy="7098162"/>
          </a:xfrm>
          <a:prstGeom prst="rect">
            <a:avLst/>
          </a:prstGeom>
        </p:spPr>
      </p:pic>
    </p:spTree>
    <p:extLst>
      <p:ext uri="{BB962C8B-B14F-4D97-AF65-F5344CB8AC3E}">
        <p14:creationId xmlns:p14="http://schemas.microsoft.com/office/powerpoint/2010/main" val="919858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lue, electric blue, aqua, azure&#10;&#10;Description automatically generated">
            <a:extLst>
              <a:ext uri="{FF2B5EF4-FFF2-40B4-BE49-F238E27FC236}">
                <a16:creationId xmlns:a16="http://schemas.microsoft.com/office/drawing/2014/main" id="{B4758FD8-08E0-B53E-AEE4-349A94A451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D70637C-562D-8C52-7E27-2646CEB556CC}"/>
              </a:ext>
            </a:extLst>
          </p:cNvPr>
          <p:cNvSpPr txBox="1"/>
          <p:nvPr/>
        </p:nvSpPr>
        <p:spPr>
          <a:xfrm>
            <a:off x="304801" y="142102"/>
            <a:ext cx="8523888" cy="1631216"/>
          </a:xfrm>
          <a:prstGeom prst="rect">
            <a:avLst/>
          </a:prstGeom>
          <a:noFill/>
        </p:spPr>
        <p:txBody>
          <a:bodyPr wrap="square" rtlCol="0">
            <a:spAutoFit/>
          </a:bodyPr>
          <a:lstStyle/>
          <a:p>
            <a:r>
              <a:rPr lang="en-US" sz="10000" dirty="0">
                <a:solidFill>
                  <a:srgbClr val="FED676"/>
                </a:solidFill>
                <a:latin typeface="Neuton ExtraBold" pitchFamily="2" charset="0"/>
              </a:rPr>
              <a:t>Family </a:t>
            </a:r>
            <a:r>
              <a:rPr lang="en-US" sz="10000" dirty="0">
                <a:solidFill>
                  <a:schemeClr val="bg1"/>
                </a:solidFill>
                <a:latin typeface="Neuton ExtraBold" pitchFamily="2" charset="0"/>
              </a:rPr>
              <a:t>is where</a:t>
            </a:r>
          </a:p>
        </p:txBody>
      </p:sp>
      <p:sp>
        <p:nvSpPr>
          <p:cNvPr id="3" name="TextBox 2">
            <a:extLst>
              <a:ext uri="{FF2B5EF4-FFF2-40B4-BE49-F238E27FC236}">
                <a16:creationId xmlns:a16="http://schemas.microsoft.com/office/drawing/2014/main" id="{82AEE018-8408-3061-8BBC-695C76B0255A}"/>
              </a:ext>
            </a:extLst>
          </p:cNvPr>
          <p:cNvSpPr txBox="1"/>
          <p:nvPr/>
        </p:nvSpPr>
        <p:spPr>
          <a:xfrm>
            <a:off x="304800" y="1176229"/>
            <a:ext cx="8523889" cy="1631216"/>
          </a:xfrm>
          <a:prstGeom prst="rect">
            <a:avLst/>
          </a:prstGeom>
          <a:noFill/>
        </p:spPr>
        <p:txBody>
          <a:bodyPr wrap="square" rtlCol="0">
            <a:spAutoFit/>
          </a:bodyPr>
          <a:lstStyle/>
          <a:p>
            <a:r>
              <a:rPr lang="en-US" sz="10000" dirty="0">
                <a:solidFill>
                  <a:schemeClr val="bg1"/>
                </a:solidFill>
                <a:latin typeface="Neuton ExtraBold" pitchFamily="2" charset="0"/>
              </a:rPr>
              <a:t>life begins and</a:t>
            </a:r>
          </a:p>
        </p:txBody>
      </p:sp>
      <p:sp>
        <p:nvSpPr>
          <p:cNvPr id="8" name="TextBox 7">
            <a:extLst>
              <a:ext uri="{FF2B5EF4-FFF2-40B4-BE49-F238E27FC236}">
                <a16:creationId xmlns:a16="http://schemas.microsoft.com/office/drawing/2014/main" id="{3ACE8B9F-53FF-3EF5-BA62-1D6342CC3A26}"/>
              </a:ext>
            </a:extLst>
          </p:cNvPr>
          <p:cNvSpPr txBox="1"/>
          <p:nvPr/>
        </p:nvSpPr>
        <p:spPr>
          <a:xfrm>
            <a:off x="304800" y="2151589"/>
            <a:ext cx="8523889" cy="1631216"/>
          </a:xfrm>
          <a:prstGeom prst="rect">
            <a:avLst/>
          </a:prstGeom>
          <a:noFill/>
        </p:spPr>
        <p:txBody>
          <a:bodyPr wrap="square" rtlCol="0">
            <a:spAutoFit/>
          </a:bodyPr>
          <a:lstStyle/>
          <a:p>
            <a:r>
              <a:rPr lang="en-US" sz="10000" dirty="0">
                <a:solidFill>
                  <a:schemeClr val="bg1"/>
                </a:solidFill>
                <a:latin typeface="Neuton ExtraBold" pitchFamily="2" charset="0"/>
              </a:rPr>
              <a:t>love never</a:t>
            </a:r>
          </a:p>
        </p:txBody>
      </p:sp>
      <p:sp>
        <p:nvSpPr>
          <p:cNvPr id="9" name="TextBox 8">
            <a:extLst>
              <a:ext uri="{FF2B5EF4-FFF2-40B4-BE49-F238E27FC236}">
                <a16:creationId xmlns:a16="http://schemas.microsoft.com/office/drawing/2014/main" id="{BE8DA5FF-6AAB-96AE-B034-FEDE04027E25}"/>
              </a:ext>
            </a:extLst>
          </p:cNvPr>
          <p:cNvSpPr txBox="1"/>
          <p:nvPr/>
        </p:nvSpPr>
        <p:spPr>
          <a:xfrm>
            <a:off x="304799" y="3126949"/>
            <a:ext cx="8523889" cy="1631216"/>
          </a:xfrm>
          <a:prstGeom prst="rect">
            <a:avLst/>
          </a:prstGeom>
          <a:noFill/>
        </p:spPr>
        <p:txBody>
          <a:bodyPr wrap="square" rtlCol="0">
            <a:spAutoFit/>
          </a:bodyPr>
          <a:lstStyle/>
          <a:p>
            <a:r>
              <a:rPr lang="en-US" sz="10000" dirty="0">
                <a:solidFill>
                  <a:schemeClr val="bg1"/>
                </a:solidFill>
                <a:latin typeface="Neuton ExtraBold" pitchFamily="2" charset="0"/>
              </a:rPr>
              <a:t>ends…</a:t>
            </a:r>
          </a:p>
        </p:txBody>
      </p:sp>
      <p:pic>
        <p:nvPicPr>
          <p:cNvPr id="16" name="Picture 15" descr="A person holding a newspaper&#10;&#10;Description automatically generated with medium confidence">
            <a:extLst>
              <a:ext uri="{FF2B5EF4-FFF2-40B4-BE49-F238E27FC236}">
                <a16:creationId xmlns:a16="http://schemas.microsoft.com/office/drawing/2014/main" id="{C1483CCA-910A-24C9-EB52-8D95BC8144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353805"/>
            <a:ext cx="6858000" cy="6504195"/>
          </a:xfrm>
          <a:prstGeom prst="rect">
            <a:avLst/>
          </a:prstGeom>
        </p:spPr>
      </p:pic>
    </p:spTree>
    <p:extLst>
      <p:ext uri="{BB962C8B-B14F-4D97-AF65-F5344CB8AC3E}">
        <p14:creationId xmlns:p14="http://schemas.microsoft.com/office/powerpoint/2010/main" val="2415710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lue, electric blue, aqua, azure&#10;&#10;Description automatically generated">
            <a:extLst>
              <a:ext uri="{FF2B5EF4-FFF2-40B4-BE49-F238E27FC236}">
                <a16:creationId xmlns:a16="http://schemas.microsoft.com/office/drawing/2014/main" id="{B4758FD8-08E0-B53E-AEE4-349A94A451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D70637C-562D-8C52-7E27-2646CEB556CC}"/>
              </a:ext>
            </a:extLst>
          </p:cNvPr>
          <p:cNvSpPr txBox="1"/>
          <p:nvPr/>
        </p:nvSpPr>
        <p:spPr>
          <a:xfrm>
            <a:off x="304801" y="142102"/>
            <a:ext cx="8523888" cy="1631216"/>
          </a:xfrm>
          <a:prstGeom prst="rect">
            <a:avLst/>
          </a:prstGeom>
          <a:noFill/>
        </p:spPr>
        <p:txBody>
          <a:bodyPr wrap="square" rtlCol="0">
            <a:spAutoFit/>
          </a:bodyPr>
          <a:lstStyle/>
          <a:p>
            <a:r>
              <a:rPr lang="en-US" sz="10000" dirty="0">
                <a:solidFill>
                  <a:srgbClr val="FED676"/>
                </a:solidFill>
                <a:latin typeface="Neuton ExtraBold" pitchFamily="2" charset="0"/>
              </a:rPr>
              <a:t>Live life for</a:t>
            </a:r>
            <a:endParaRPr lang="en-US" sz="10000" dirty="0">
              <a:solidFill>
                <a:schemeClr val="bg1"/>
              </a:solidFill>
              <a:latin typeface="Neuton ExtraBold" pitchFamily="2" charset="0"/>
            </a:endParaRPr>
          </a:p>
        </p:txBody>
      </p:sp>
      <p:sp>
        <p:nvSpPr>
          <p:cNvPr id="3" name="TextBox 2">
            <a:extLst>
              <a:ext uri="{FF2B5EF4-FFF2-40B4-BE49-F238E27FC236}">
                <a16:creationId xmlns:a16="http://schemas.microsoft.com/office/drawing/2014/main" id="{82AEE018-8408-3061-8BBC-695C76B0255A}"/>
              </a:ext>
            </a:extLst>
          </p:cNvPr>
          <p:cNvSpPr txBox="1"/>
          <p:nvPr/>
        </p:nvSpPr>
        <p:spPr>
          <a:xfrm>
            <a:off x="304800" y="1176229"/>
            <a:ext cx="8523889" cy="1631216"/>
          </a:xfrm>
          <a:prstGeom prst="rect">
            <a:avLst/>
          </a:prstGeom>
          <a:noFill/>
        </p:spPr>
        <p:txBody>
          <a:bodyPr wrap="square" rtlCol="0">
            <a:spAutoFit/>
          </a:bodyPr>
          <a:lstStyle/>
          <a:p>
            <a:r>
              <a:rPr lang="en-US" sz="10000" dirty="0">
                <a:solidFill>
                  <a:schemeClr val="bg1"/>
                </a:solidFill>
                <a:latin typeface="Neuton ExtraBold" pitchFamily="2" charset="0"/>
              </a:rPr>
              <a:t>the moment…</a:t>
            </a:r>
          </a:p>
        </p:txBody>
      </p:sp>
      <p:pic>
        <p:nvPicPr>
          <p:cNvPr id="4" name="Picture 3" descr="A person kneeling on the floor holding a broom&#10;&#10;Description automatically generated with low confidence">
            <a:extLst>
              <a:ext uri="{FF2B5EF4-FFF2-40B4-BE49-F238E27FC236}">
                <a16:creationId xmlns:a16="http://schemas.microsoft.com/office/drawing/2014/main" id="{A4CA2839-8A04-B894-B758-A302C9A810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259080"/>
            <a:ext cx="6858000" cy="6858000"/>
          </a:xfrm>
          <a:prstGeom prst="rect">
            <a:avLst/>
          </a:prstGeom>
        </p:spPr>
      </p:pic>
    </p:spTree>
    <p:extLst>
      <p:ext uri="{BB962C8B-B14F-4D97-AF65-F5344CB8AC3E}">
        <p14:creationId xmlns:p14="http://schemas.microsoft.com/office/powerpoint/2010/main" val="2393317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lue, electric blue, aqua, azure&#10;&#10;Description automatically generated">
            <a:extLst>
              <a:ext uri="{FF2B5EF4-FFF2-40B4-BE49-F238E27FC236}">
                <a16:creationId xmlns:a16="http://schemas.microsoft.com/office/drawing/2014/main" id="{B4758FD8-08E0-B53E-AEE4-349A94A451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Subtitle 2">
            <a:extLst>
              <a:ext uri="{FF2B5EF4-FFF2-40B4-BE49-F238E27FC236}">
                <a16:creationId xmlns:a16="http://schemas.microsoft.com/office/drawing/2014/main" id="{F71ED84D-9627-3FA2-B262-604111993A0E}"/>
              </a:ext>
            </a:extLst>
          </p:cNvPr>
          <p:cNvSpPr txBox="1">
            <a:spLocks/>
          </p:cNvSpPr>
          <p:nvPr/>
        </p:nvSpPr>
        <p:spPr>
          <a:xfrm>
            <a:off x="266218" y="444434"/>
            <a:ext cx="11072342" cy="891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GB" sz="4000" b="1" dirty="0">
                <a:solidFill>
                  <a:srgbClr val="FED676"/>
                </a:solidFill>
                <a:latin typeface="Motiva Sans Extrabold" pitchFamily="2" charset="77"/>
                <a:ea typeface="Motiva Sans Extrabold" pitchFamily="2" charset="77"/>
              </a:rPr>
              <a:t>THEMES IN </a:t>
            </a:r>
            <a:r>
              <a:rPr lang="en-GB" sz="4000" b="1" i="1" dirty="0">
                <a:solidFill>
                  <a:srgbClr val="FED676"/>
                </a:solidFill>
                <a:latin typeface="Motiva Sans Extrabold" pitchFamily="2" charset="77"/>
                <a:ea typeface="Motiva Sans Extrabold" pitchFamily="2" charset="77"/>
              </a:rPr>
              <a:t>MRS DOUBTFIRE THE MUSICAL</a:t>
            </a:r>
          </a:p>
        </p:txBody>
      </p:sp>
      <p:sp>
        <p:nvSpPr>
          <p:cNvPr id="5" name="Content Placeholder 2">
            <a:extLst>
              <a:ext uri="{FF2B5EF4-FFF2-40B4-BE49-F238E27FC236}">
                <a16:creationId xmlns:a16="http://schemas.microsoft.com/office/drawing/2014/main" id="{598A44E8-C3DC-1949-5BC3-F6BC1CA69067}"/>
              </a:ext>
            </a:extLst>
          </p:cNvPr>
          <p:cNvSpPr>
            <a:spLocks noGrp="1"/>
          </p:cNvSpPr>
          <p:nvPr>
            <p:ph idx="1"/>
          </p:nvPr>
        </p:nvSpPr>
        <p:spPr>
          <a:xfrm>
            <a:off x="315646" y="1250987"/>
            <a:ext cx="5133684" cy="5508157"/>
          </a:xfrm>
        </p:spPr>
        <p:txBody>
          <a:bodyPr>
            <a:normAutofit fontScale="70000" lnSpcReduction="20000"/>
          </a:bodyPr>
          <a:lstStyle/>
          <a:p>
            <a:pPr marL="0" indent="0">
              <a:lnSpc>
                <a:spcPct val="120000"/>
              </a:lnSpc>
              <a:buNone/>
            </a:pPr>
            <a:r>
              <a:rPr lang="en-GB" sz="2900" dirty="0">
                <a:solidFill>
                  <a:schemeClr val="bg1"/>
                </a:solidFill>
                <a:latin typeface="Motiva Sans" pitchFamily="2" charset="77"/>
                <a:ea typeface="Motiva Sans" pitchFamily="2" charset="77"/>
              </a:rPr>
              <a:t>The statements we have just explored relate to the production’s 3 themes; </a:t>
            </a:r>
          </a:p>
          <a:p>
            <a:pPr>
              <a:lnSpc>
                <a:spcPct val="120000"/>
              </a:lnSpc>
            </a:pPr>
            <a:r>
              <a:rPr lang="en-GB" sz="2900" dirty="0">
                <a:solidFill>
                  <a:schemeClr val="bg1"/>
                </a:solidFill>
                <a:latin typeface="Motiva Sans" pitchFamily="2" charset="77"/>
                <a:ea typeface="Motiva Sans" pitchFamily="2" charset="77"/>
              </a:rPr>
              <a:t>Divorce/Separation </a:t>
            </a:r>
            <a:endParaRPr lang="en-GB" sz="2900" dirty="0">
              <a:solidFill>
                <a:schemeClr val="bg1"/>
              </a:solidFill>
              <a:latin typeface="Motiva Sans" pitchFamily="2" charset="77"/>
              <a:ea typeface="Motiva Sans" pitchFamily="2" charset="77"/>
              <a:cs typeface="Calibri"/>
            </a:endParaRPr>
          </a:p>
          <a:p>
            <a:pPr>
              <a:lnSpc>
                <a:spcPct val="120000"/>
              </a:lnSpc>
            </a:pPr>
            <a:r>
              <a:rPr lang="en-GB" sz="2900" dirty="0">
                <a:solidFill>
                  <a:schemeClr val="bg1"/>
                </a:solidFill>
                <a:latin typeface="Motiva Sans" pitchFamily="2" charset="77"/>
                <a:ea typeface="Motiva Sans" pitchFamily="2" charset="77"/>
              </a:rPr>
              <a:t>Transformation  </a:t>
            </a:r>
          </a:p>
          <a:p>
            <a:pPr>
              <a:lnSpc>
                <a:spcPct val="120000"/>
              </a:lnSpc>
            </a:pPr>
            <a:r>
              <a:rPr lang="en-GB" sz="2900" dirty="0">
                <a:solidFill>
                  <a:schemeClr val="bg1"/>
                </a:solidFill>
                <a:latin typeface="Motiva Sans" pitchFamily="2" charset="77"/>
                <a:ea typeface="Motiva Sans" pitchFamily="2" charset="77"/>
              </a:rPr>
              <a:t>Family and Love</a:t>
            </a:r>
          </a:p>
          <a:p>
            <a:pPr marL="0" indent="0">
              <a:lnSpc>
                <a:spcPct val="120000"/>
              </a:lnSpc>
              <a:buNone/>
            </a:pPr>
            <a:endParaRPr lang="en-GB" sz="2900" b="1" dirty="0">
              <a:solidFill>
                <a:schemeClr val="bg1"/>
              </a:solidFill>
              <a:latin typeface="Motiva Sans Extrabold" pitchFamily="2" charset="77"/>
              <a:ea typeface="Motiva Sans Extrabold" pitchFamily="2" charset="77"/>
            </a:endParaRPr>
          </a:p>
          <a:p>
            <a:pPr marL="0" indent="0">
              <a:lnSpc>
                <a:spcPct val="120000"/>
              </a:lnSpc>
              <a:buNone/>
            </a:pPr>
            <a:r>
              <a:rPr lang="en-GB" sz="2900" b="1" dirty="0">
                <a:solidFill>
                  <a:schemeClr val="bg1"/>
                </a:solidFill>
                <a:latin typeface="Motiva Sans Extrabold" pitchFamily="2" charset="77"/>
                <a:ea typeface="Motiva Sans Extrabold" pitchFamily="2" charset="77"/>
              </a:rPr>
              <a:t>Discussion: </a:t>
            </a:r>
          </a:p>
          <a:p>
            <a:pPr marL="0" indent="0">
              <a:lnSpc>
                <a:spcPct val="120000"/>
              </a:lnSpc>
              <a:buNone/>
            </a:pPr>
            <a:r>
              <a:rPr lang="en-GB" sz="2900" b="1" dirty="0">
                <a:solidFill>
                  <a:schemeClr val="bg1"/>
                </a:solidFill>
                <a:latin typeface="Motiva Sans Extrabold" pitchFamily="2" charset="77"/>
                <a:ea typeface="Motiva Sans Extrabold" pitchFamily="2" charset="77"/>
              </a:rPr>
              <a:t>Why is it important for an audience to connect with the themes in a production? </a:t>
            </a:r>
          </a:p>
          <a:p>
            <a:pPr marL="0" indent="0">
              <a:lnSpc>
                <a:spcPct val="120000"/>
              </a:lnSpc>
              <a:buNone/>
            </a:pPr>
            <a:r>
              <a:rPr lang="en-GB" sz="2900" b="1" dirty="0">
                <a:solidFill>
                  <a:schemeClr val="bg1"/>
                </a:solidFill>
                <a:latin typeface="Motiva Sans Extrabold" pitchFamily="2" charset="77"/>
                <a:ea typeface="Motiva Sans Extrabold" pitchFamily="2" charset="77"/>
              </a:rPr>
              <a:t>When you watch the production look out for how these themes are explored through the plot and characters.</a:t>
            </a:r>
          </a:p>
          <a:p>
            <a:pPr>
              <a:lnSpc>
                <a:spcPct val="120000"/>
              </a:lnSpc>
            </a:pPr>
            <a:endParaRPr lang="en-GB" sz="2900" dirty="0">
              <a:solidFill>
                <a:schemeClr val="bg1"/>
              </a:solidFill>
              <a:latin typeface="Motiva Sans" pitchFamily="2" charset="77"/>
              <a:ea typeface="Motiva Sans" pitchFamily="2" charset="77"/>
            </a:endParaRPr>
          </a:p>
          <a:p>
            <a:pPr marL="0" indent="0">
              <a:lnSpc>
                <a:spcPct val="120000"/>
              </a:lnSpc>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A group of people holding brooms&#10;&#10;Description automatically generated">
            <a:extLst>
              <a:ext uri="{FF2B5EF4-FFF2-40B4-BE49-F238E27FC236}">
                <a16:creationId xmlns:a16="http://schemas.microsoft.com/office/drawing/2014/main" id="{13CA8570-FD26-6184-31DB-4BC8CDEB51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57"/>
          <a:stretch/>
        </p:blipFill>
        <p:spPr>
          <a:xfrm>
            <a:off x="5543543" y="1311291"/>
            <a:ext cx="6244804" cy="5169241"/>
          </a:xfrm>
          <a:prstGeom prst="rect">
            <a:avLst/>
          </a:prstGeom>
          <a:ln>
            <a:solidFill>
              <a:schemeClr val="bg1"/>
            </a:solidFill>
          </a:ln>
        </p:spPr>
      </p:pic>
    </p:spTree>
    <p:extLst>
      <p:ext uri="{BB962C8B-B14F-4D97-AF65-F5344CB8AC3E}">
        <p14:creationId xmlns:p14="http://schemas.microsoft.com/office/powerpoint/2010/main" val="819081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lue, electric blue, aqua, azure&#10;&#10;Description automatically generated">
            <a:extLst>
              <a:ext uri="{FF2B5EF4-FFF2-40B4-BE49-F238E27FC236}">
                <a16:creationId xmlns:a16="http://schemas.microsoft.com/office/drawing/2014/main" id="{B4758FD8-08E0-B53E-AEE4-349A94A4516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Subtitle 2">
            <a:extLst>
              <a:ext uri="{FF2B5EF4-FFF2-40B4-BE49-F238E27FC236}">
                <a16:creationId xmlns:a16="http://schemas.microsoft.com/office/drawing/2014/main" id="{F71ED84D-9627-3FA2-B262-604111993A0E}"/>
              </a:ext>
            </a:extLst>
          </p:cNvPr>
          <p:cNvSpPr txBox="1">
            <a:spLocks/>
          </p:cNvSpPr>
          <p:nvPr/>
        </p:nvSpPr>
        <p:spPr>
          <a:xfrm>
            <a:off x="266218" y="444434"/>
            <a:ext cx="11659564" cy="891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GB" sz="4000" b="1" dirty="0">
                <a:solidFill>
                  <a:srgbClr val="FED676"/>
                </a:solidFill>
                <a:latin typeface="Motiva Sans Extrabold" pitchFamily="2" charset="77"/>
                <a:ea typeface="Motiva Sans Extrabold" pitchFamily="2" charset="77"/>
              </a:rPr>
              <a:t>THE MUSIC</a:t>
            </a:r>
          </a:p>
        </p:txBody>
      </p:sp>
      <p:sp>
        <p:nvSpPr>
          <p:cNvPr id="4" name="Content Placeholder 2">
            <a:extLst>
              <a:ext uri="{FF2B5EF4-FFF2-40B4-BE49-F238E27FC236}">
                <a16:creationId xmlns:a16="http://schemas.microsoft.com/office/drawing/2014/main" id="{D3876602-D57F-1B9E-96ED-080046038121}"/>
              </a:ext>
            </a:extLst>
          </p:cNvPr>
          <p:cNvSpPr>
            <a:spLocks noGrp="1"/>
          </p:cNvSpPr>
          <p:nvPr>
            <p:ph idx="1"/>
          </p:nvPr>
        </p:nvSpPr>
        <p:spPr>
          <a:xfrm>
            <a:off x="315646" y="1116898"/>
            <a:ext cx="11610136" cy="567047"/>
          </a:xfrm>
        </p:spPr>
        <p:txBody>
          <a:bodyPr>
            <a:normAutofit/>
          </a:bodyPr>
          <a:lstStyle/>
          <a:p>
            <a:pPr marL="0" indent="0">
              <a:lnSpc>
                <a:spcPct val="120000"/>
              </a:lnSpc>
              <a:buNone/>
            </a:pPr>
            <a:r>
              <a:rPr lang="en-GB" sz="2000" b="1" dirty="0">
                <a:solidFill>
                  <a:schemeClr val="bg1"/>
                </a:solidFill>
                <a:latin typeface="Motiva Sans" pitchFamily="2" charset="77"/>
                <a:ea typeface="Motiva Sans" pitchFamily="2" charset="77"/>
                <a:cs typeface="Times New Roman" panose="02020603050405020304" pitchFamily="18" charset="0"/>
              </a:rPr>
              <a:t>THINK / PAIR / SHARE</a:t>
            </a:r>
          </a:p>
          <a:p>
            <a:pPr marL="0" indent="0">
              <a:lnSpc>
                <a:spcPct val="120000"/>
              </a:lnSpc>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ubtitle 2">
            <a:extLst>
              <a:ext uri="{FF2B5EF4-FFF2-40B4-BE49-F238E27FC236}">
                <a16:creationId xmlns:a16="http://schemas.microsoft.com/office/drawing/2014/main" id="{393AFDD0-1E14-56E7-983B-63042D13FF5B}"/>
              </a:ext>
            </a:extLst>
          </p:cNvPr>
          <p:cNvSpPr txBox="1">
            <a:spLocks/>
          </p:cNvSpPr>
          <p:nvPr/>
        </p:nvSpPr>
        <p:spPr>
          <a:xfrm>
            <a:off x="342805" y="1692998"/>
            <a:ext cx="11734518" cy="510186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a:buNone/>
            </a:pPr>
            <a:r>
              <a:rPr lang="en-GB" sz="2400" dirty="0">
                <a:solidFill>
                  <a:schemeClr val="bg1"/>
                </a:solidFill>
              </a:rPr>
              <a:t>Listen to the following clips of music from the production…</a:t>
            </a:r>
          </a:p>
          <a:p>
            <a:pPr marL="0" indent="0" algn="l">
              <a:lnSpc>
                <a:spcPct val="150000"/>
              </a:lnSpc>
              <a:buNone/>
            </a:pPr>
            <a:r>
              <a:rPr lang="en-GB" dirty="0">
                <a:solidFill>
                  <a:schemeClr val="bg1"/>
                </a:solidFill>
              </a:rPr>
              <a:t>            </a:t>
            </a:r>
            <a:r>
              <a:rPr lang="en-GB" sz="2400" dirty="0">
                <a:solidFill>
                  <a:schemeClr val="bg1"/>
                </a:solidFill>
              </a:rPr>
              <a:t>1. </a:t>
            </a:r>
            <a:r>
              <a:rPr lang="en-GB" sz="2400" dirty="0">
                <a:solidFill>
                  <a:schemeClr val="bg1"/>
                </a:solidFill>
                <a:latin typeface="Calibri" panose="020F0502020204030204" pitchFamily="34" charset="0"/>
                <a:cs typeface="Calibri" panose="020F0502020204030204" pitchFamily="34" charset="0"/>
              </a:rPr>
              <a:t>‘</a:t>
            </a:r>
            <a:r>
              <a:rPr lang="en-GB" sz="2400" b="0" dirty="0">
                <a:solidFill>
                  <a:schemeClr val="bg1"/>
                </a:solidFill>
                <a:effectLst/>
                <a:latin typeface="Calibri" panose="020F0502020204030204" pitchFamily="34" charset="0"/>
                <a:cs typeface="Calibri" panose="020F0502020204030204" pitchFamily="34" charset="0"/>
              </a:rPr>
              <a:t>What the Hell’ </a:t>
            </a:r>
            <a:r>
              <a:rPr lang="en-GB" sz="2400" b="0" i="0" dirty="0">
                <a:solidFill>
                  <a:schemeClr val="bg1"/>
                </a:solidFill>
                <a:effectLst/>
                <a:latin typeface="nyt-imperial"/>
              </a:rPr>
              <a:t>a rebellious rock song </a:t>
            </a:r>
            <a:endParaRPr lang="en-GB" sz="2400" dirty="0">
              <a:solidFill>
                <a:schemeClr val="bg1"/>
              </a:solidFill>
            </a:endParaRPr>
          </a:p>
          <a:p>
            <a:pPr marL="0" indent="0" algn="l">
              <a:lnSpc>
                <a:spcPct val="150000"/>
              </a:lnSpc>
              <a:buNone/>
            </a:pPr>
            <a:r>
              <a:rPr lang="en-GB" sz="2400" dirty="0">
                <a:solidFill>
                  <a:schemeClr val="bg1"/>
                </a:solidFill>
              </a:rPr>
              <a:t>            2. ‘I Want to be There’ a heartfelt ballad</a:t>
            </a:r>
            <a:endParaRPr lang="en-GB" dirty="0">
              <a:solidFill>
                <a:schemeClr val="bg1"/>
              </a:solidFill>
              <a:latin typeface="nyt-imperial"/>
            </a:endParaRPr>
          </a:p>
          <a:p>
            <a:pPr marL="0" indent="0" algn="l">
              <a:buNone/>
            </a:pPr>
            <a:br>
              <a:rPr lang="en-GB" sz="2400" b="1" dirty="0">
                <a:solidFill>
                  <a:srgbClr val="FED676"/>
                </a:solidFill>
                <a:latin typeface="Motiva Sans Extrabold" pitchFamily="2" charset="77"/>
                <a:ea typeface="Motiva Sans Extrabold" pitchFamily="2" charset="77"/>
              </a:rPr>
            </a:br>
            <a:r>
              <a:rPr lang="en-GB" sz="2400" b="1" dirty="0">
                <a:solidFill>
                  <a:srgbClr val="FED676"/>
                </a:solidFill>
                <a:latin typeface="Motiva Sans Extrabold" pitchFamily="2" charset="77"/>
                <a:ea typeface="Motiva Sans Extrabold" pitchFamily="2" charset="77"/>
              </a:rPr>
              <a:t>Can you identify the genre of each piece? </a:t>
            </a:r>
          </a:p>
          <a:p>
            <a:pPr marL="0" indent="0" algn="l">
              <a:buNone/>
            </a:pPr>
            <a:r>
              <a:rPr lang="en-GB" sz="2400" b="1" dirty="0">
                <a:solidFill>
                  <a:srgbClr val="FED676"/>
                </a:solidFill>
                <a:latin typeface="Motiva Sans Extrabold" pitchFamily="2" charset="77"/>
                <a:ea typeface="Motiva Sans Extrabold" pitchFamily="2" charset="77"/>
              </a:rPr>
              <a:t>What mood or atmosphere do they each create? </a:t>
            </a:r>
          </a:p>
          <a:p>
            <a:pPr marL="0" indent="0" algn="l">
              <a:lnSpc>
                <a:spcPct val="150000"/>
              </a:lnSpc>
              <a:buNone/>
            </a:pPr>
            <a:endParaRPr lang="en-GB" sz="2400" dirty="0">
              <a:solidFill>
                <a:schemeClr val="bg1"/>
              </a:solidFill>
            </a:endParaRPr>
          </a:p>
        </p:txBody>
      </p:sp>
      <p:pic>
        <p:nvPicPr>
          <p:cNvPr id="8" name="I Want To Be There (Rob McClure)">
            <a:hlinkClick r:id="" action="ppaction://media"/>
            <a:extLst>
              <a:ext uri="{FF2B5EF4-FFF2-40B4-BE49-F238E27FC236}">
                <a16:creationId xmlns:a16="http://schemas.microsoft.com/office/drawing/2014/main" id="{ACF62224-0F39-1044-08F3-2E3B968BF4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2805" y="2783917"/>
            <a:ext cx="812800" cy="812800"/>
          </a:xfrm>
          <a:prstGeom prst="rect">
            <a:avLst/>
          </a:prstGeom>
        </p:spPr>
      </p:pic>
      <p:pic>
        <p:nvPicPr>
          <p:cNvPr id="9" name="What The Hell (Analise Scarpaci, Jake Ryan Flynn &amp; Avery Sell)">
            <a:hlinkClick r:id="" action="ppaction://media"/>
            <a:extLst>
              <a:ext uri="{FF2B5EF4-FFF2-40B4-BE49-F238E27FC236}">
                <a16:creationId xmlns:a16="http://schemas.microsoft.com/office/drawing/2014/main" id="{5670C490-FBB0-6C4E-A2AA-395038D9237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42805" y="2097569"/>
            <a:ext cx="812800" cy="812800"/>
          </a:xfrm>
          <a:prstGeom prst="rect">
            <a:avLst/>
          </a:prstGeom>
        </p:spPr>
      </p:pic>
    </p:spTree>
    <p:extLst>
      <p:ext uri="{BB962C8B-B14F-4D97-AF65-F5344CB8AC3E}">
        <p14:creationId xmlns:p14="http://schemas.microsoft.com/office/powerpoint/2010/main" val="2029396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76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064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lue, electric blue, aqua, azure&#10;&#10;Description automatically generated">
            <a:extLst>
              <a:ext uri="{FF2B5EF4-FFF2-40B4-BE49-F238E27FC236}">
                <a16:creationId xmlns:a16="http://schemas.microsoft.com/office/drawing/2014/main" id="{B4758FD8-08E0-B53E-AEE4-349A94A451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Subtitle 2">
            <a:extLst>
              <a:ext uri="{FF2B5EF4-FFF2-40B4-BE49-F238E27FC236}">
                <a16:creationId xmlns:a16="http://schemas.microsoft.com/office/drawing/2014/main" id="{F71ED84D-9627-3FA2-B262-604111993A0E}"/>
              </a:ext>
            </a:extLst>
          </p:cNvPr>
          <p:cNvSpPr txBox="1">
            <a:spLocks/>
          </p:cNvSpPr>
          <p:nvPr/>
        </p:nvSpPr>
        <p:spPr>
          <a:xfrm>
            <a:off x="266218" y="444434"/>
            <a:ext cx="11659564" cy="891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GB" sz="4000" b="1" dirty="0">
                <a:solidFill>
                  <a:srgbClr val="FED676"/>
                </a:solidFill>
                <a:latin typeface="Motiva Sans Extrabold" pitchFamily="2" charset="77"/>
                <a:ea typeface="Motiva Sans Extrabold" pitchFamily="2" charset="77"/>
              </a:rPr>
              <a:t>10 WORDS: WHOLE GROUP BRAINSTORM</a:t>
            </a:r>
          </a:p>
        </p:txBody>
      </p:sp>
      <p:sp>
        <p:nvSpPr>
          <p:cNvPr id="2" name="Subtitle 2">
            <a:extLst>
              <a:ext uri="{FF2B5EF4-FFF2-40B4-BE49-F238E27FC236}">
                <a16:creationId xmlns:a16="http://schemas.microsoft.com/office/drawing/2014/main" id="{393AFDD0-1E14-56E7-983B-63042D13FF5B}"/>
              </a:ext>
            </a:extLst>
          </p:cNvPr>
          <p:cNvSpPr txBox="1">
            <a:spLocks/>
          </p:cNvSpPr>
          <p:nvPr/>
        </p:nvSpPr>
        <p:spPr>
          <a:xfrm>
            <a:off x="266218" y="1336006"/>
            <a:ext cx="6486274" cy="52875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schemeClr val="bg1"/>
                </a:solidFill>
                <a:latin typeface="Motiva Sans" pitchFamily="2" charset="77"/>
                <a:ea typeface="Motiva Sans" pitchFamily="2" charset="77"/>
              </a:rPr>
              <a:t>As a whole group, can we identify and record 10 words to describe the production we are expecting to see…</a:t>
            </a:r>
          </a:p>
          <a:p>
            <a:pPr algn="l"/>
            <a:r>
              <a:rPr lang="en-GB" sz="2000" dirty="0">
                <a:solidFill>
                  <a:srgbClr val="FED676"/>
                </a:solidFill>
                <a:latin typeface="Motiva Sans" pitchFamily="2" charset="77"/>
                <a:ea typeface="Motiva Sans" pitchFamily="2" charset="77"/>
              </a:rPr>
              <a:t>I.e. </a:t>
            </a:r>
            <a:r>
              <a:rPr lang="en-GB" sz="2000" dirty="0">
                <a:solidFill>
                  <a:srgbClr val="FED676"/>
                </a:solidFill>
              </a:rPr>
              <a:t>entertaining, awareness raising, spooky, inspiring, shocking, reflecting, revealing, moving, confusing, edgy, bizarre, motivating, depressing, gripping, amusing, informing, documenting, enriching, uplifting…</a:t>
            </a:r>
          </a:p>
          <a:p>
            <a:pPr algn="l"/>
            <a:r>
              <a:rPr lang="en-GB" dirty="0">
                <a:solidFill>
                  <a:schemeClr val="bg1"/>
                </a:solidFill>
                <a:latin typeface="Motiva Sans" pitchFamily="2" charset="77"/>
                <a:ea typeface="Motiva Sans" pitchFamily="2" charset="77"/>
              </a:rPr>
              <a:t>We will review these 10 words after we have seen the production. </a:t>
            </a:r>
          </a:p>
          <a:p>
            <a:pPr algn="l"/>
            <a:endParaRPr lang="en-GB" sz="2000" dirty="0">
              <a:solidFill>
                <a:srgbClr val="FED676"/>
              </a:solidFill>
            </a:endParaRPr>
          </a:p>
          <a:p>
            <a:endParaRPr lang="en-GB" dirty="0"/>
          </a:p>
          <a:p>
            <a:pPr algn="l"/>
            <a:r>
              <a:rPr lang="en-GB" dirty="0">
                <a:solidFill>
                  <a:schemeClr val="bg1"/>
                </a:solidFill>
                <a:latin typeface="Motiva Sans" pitchFamily="2" charset="77"/>
                <a:ea typeface="Motiva Sans" pitchFamily="2" charset="77"/>
              </a:rPr>
              <a:t> </a:t>
            </a:r>
          </a:p>
        </p:txBody>
      </p:sp>
      <p:pic>
        <p:nvPicPr>
          <p:cNvPr id="9" name="Picture 8" descr="A person in a blue dress&#10;&#10;Description automatically generated with low confidence">
            <a:extLst>
              <a:ext uri="{FF2B5EF4-FFF2-40B4-BE49-F238E27FC236}">
                <a16:creationId xmlns:a16="http://schemas.microsoft.com/office/drawing/2014/main" id="{1034756E-31A9-BBE9-C288-C8829CE6ED8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64369" y="-145495"/>
            <a:ext cx="7127631" cy="7003495"/>
          </a:xfrm>
          <a:prstGeom prst="rect">
            <a:avLst/>
          </a:prstGeom>
        </p:spPr>
      </p:pic>
    </p:spTree>
    <p:extLst>
      <p:ext uri="{BB962C8B-B14F-4D97-AF65-F5344CB8AC3E}">
        <p14:creationId xmlns:p14="http://schemas.microsoft.com/office/powerpoint/2010/main" val="874407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lue, electric blue, aqua, azure&#10;&#10;Description automatically generated">
            <a:extLst>
              <a:ext uri="{FF2B5EF4-FFF2-40B4-BE49-F238E27FC236}">
                <a16:creationId xmlns:a16="http://schemas.microsoft.com/office/drawing/2014/main" id="{B4758FD8-08E0-B53E-AEE4-349A94A451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person lying on the ground holding a purse&#10;&#10;Description automatically generated with medium confidence">
            <a:extLst>
              <a:ext uri="{FF2B5EF4-FFF2-40B4-BE49-F238E27FC236}">
                <a16:creationId xmlns:a16="http://schemas.microsoft.com/office/drawing/2014/main" id="{A8AD6C15-2DE0-0156-47B0-16E1071F38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2404" y="-1783515"/>
            <a:ext cx="11664388" cy="11664388"/>
          </a:xfrm>
          <a:prstGeom prst="rect">
            <a:avLst/>
          </a:prstGeom>
        </p:spPr>
      </p:pic>
      <p:sp>
        <p:nvSpPr>
          <p:cNvPr id="5" name="TextBox 4">
            <a:extLst>
              <a:ext uri="{FF2B5EF4-FFF2-40B4-BE49-F238E27FC236}">
                <a16:creationId xmlns:a16="http://schemas.microsoft.com/office/drawing/2014/main" id="{CD70637C-562D-8C52-7E27-2646CEB556CC}"/>
              </a:ext>
            </a:extLst>
          </p:cNvPr>
          <p:cNvSpPr txBox="1"/>
          <p:nvPr/>
        </p:nvSpPr>
        <p:spPr>
          <a:xfrm>
            <a:off x="4852951" y="322002"/>
            <a:ext cx="7972095" cy="1477328"/>
          </a:xfrm>
          <a:prstGeom prst="rect">
            <a:avLst/>
          </a:prstGeom>
          <a:noFill/>
        </p:spPr>
        <p:txBody>
          <a:bodyPr wrap="square" rtlCol="0">
            <a:spAutoFit/>
          </a:bodyPr>
          <a:lstStyle/>
          <a:p>
            <a:r>
              <a:rPr lang="en-US" sz="9000" dirty="0">
                <a:solidFill>
                  <a:schemeClr val="bg1"/>
                </a:solidFill>
                <a:latin typeface="Neuton ExtraBold" pitchFamily="2" charset="0"/>
              </a:rPr>
              <a:t>Enjoy your</a:t>
            </a:r>
          </a:p>
        </p:txBody>
      </p:sp>
      <p:sp>
        <p:nvSpPr>
          <p:cNvPr id="9" name="TextBox 8">
            <a:extLst>
              <a:ext uri="{FF2B5EF4-FFF2-40B4-BE49-F238E27FC236}">
                <a16:creationId xmlns:a16="http://schemas.microsoft.com/office/drawing/2014/main" id="{ED857E49-EDDE-3687-2863-E085D09DD7EE}"/>
              </a:ext>
            </a:extLst>
          </p:cNvPr>
          <p:cNvSpPr txBox="1"/>
          <p:nvPr/>
        </p:nvSpPr>
        <p:spPr>
          <a:xfrm>
            <a:off x="5040520" y="1335776"/>
            <a:ext cx="7972095" cy="1477328"/>
          </a:xfrm>
          <a:prstGeom prst="rect">
            <a:avLst/>
          </a:prstGeom>
          <a:noFill/>
        </p:spPr>
        <p:txBody>
          <a:bodyPr wrap="square" rtlCol="0">
            <a:spAutoFit/>
          </a:bodyPr>
          <a:lstStyle/>
          <a:p>
            <a:r>
              <a:rPr lang="en-US" sz="9000" dirty="0">
                <a:solidFill>
                  <a:schemeClr val="bg1"/>
                </a:solidFill>
                <a:latin typeface="Neuton ExtraBold" pitchFamily="2" charset="0"/>
              </a:rPr>
              <a:t>visit poppets!</a:t>
            </a:r>
          </a:p>
        </p:txBody>
      </p:sp>
    </p:spTree>
    <p:extLst>
      <p:ext uri="{BB962C8B-B14F-4D97-AF65-F5344CB8AC3E}">
        <p14:creationId xmlns:p14="http://schemas.microsoft.com/office/powerpoint/2010/main" val="409718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lue, electric blue, aqua, azure&#10;&#10;Description automatically generated">
            <a:extLst>
              <a:ext uri="{FF2B5EF4-FFF2-40B4-BE49-F238E27FC236}">
                <a16:creationId xmlns:a16="http://schemas.microsoft.com/office/drawing/2014/main" id="{505C0097-FCBB-A0BF-7616-BE26E69ED2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Subtitle 2">
            <a:extLst>
              <a:ext uri="{FF2B5EF4-FFF2-40B4-BE49-F238E27FC236}">
                <a16:creationId xmlns:a16="http://schemas.microsoft.com/office/drawing/2014/main" id="{5B4E8A43-A957-1C41-FC5A-4DCAF33CA020}"/>
              </a:ext>
            </a:extLst>
          </p:cNvPr>
          <p:cNvSpPr>
            <a:spLocks noGrp="1"/>
          </p:cNvSpPr>
          <p:nvPr>
            <p:ph type="subTitle" idx="1"/>
          </p:nvPr>
        </p:nvSpPr>
        <p:spPr>
          <a:xfrm>
            <a:off x="0" y="439516"/>
            <a:ext cx="12192000" cy="3472727"/>
          </a:xfrm>
        </p:spPr>
        <p:txBody>
          <a:bodyPr>
            <a:normAutofit/>
          </a:bodyPr>
          <a:lstStyle/>
          <a:p>
            <a:pPr>
              <a:lnSpc>
                <a:spcPct val="100000"/>
              </a:lnSpc>
              <a:spcBef>
                <a:spcPts val="400"/>
              </a:spcBef>
            </a:pPr>
            <a:r>
              <a:rPr lang="en-GB" sz="4000" b="1" dirty="0">
                <a:solidFill>
                  <a:srgbClr val="FED676"/>
                </a:solidFill>
                <a:latin typeface="Motiva Sans Extrabold" pitchFamily="2" charset="77"/>
                <a:ea typeface="Motiva Sans Extrabold" pitchFamily="2" charset="77"/>
              </a:rPr>
              <a:t>OBJECTIVES</a:t>
            </a:r>
          </a:p>
          <a:p>
            <a:pPr>
              <a:lnSpc>
                <a:spcPct val="100000"/>
              </a:lnSpc>
              <a:spcBef>
                <a:spcPts val="400"/>
              </a:spcBef>
            </a:pPr>
            <a:r>
              <a:rPr lang="en-GB" sz="2500" dirty="0">
                <a:solidFill>
                  <a:schemeClr val="bg1"/>
                </a:solidFill>
                <a:effectLst/>
                <a:latin typeface="Motiva Sans" pitchFamily="2" charset="77"/>
                <a:ea typeface="Motiva Sans" pitchFamily="2" charset="77"/>
              </a:rPr>
              <a:t>To introduce and connect learners with the context</a:t>
            </a:r>
            <a:br>
              <a:rPr lang="en-GB" sz="2500" dirty="0">
                <a:solidFill>
                  <a:schemeClr val="bg1"/>
                </a:solidFill>
                <a:effectLst/>
                <a:latin typeface="Motiva Sans" pitchFamily="2" charset="77"/>
                <a:ea typeface="Motiva Sans" pitchFamily="2" charset="77"/>
              </a:rPr>
            </a:br>
            <a:r>
              <a:rPr lang="en-GB" sz="2500" dirty="0">
                <a:solidFill>
                  <a:schemeClr val="bg1"/>
                </a:solidFill>
                <a:effectLst/>
                <a:latin typeface="Motiva Sans" pitchFamily="2" charset="77"/>
                <a:ea typeface="Motiva Sans" pitchFamily="2" charset="77"/>
              </a:rPr>
              <a:t>of</a:t>
            </a:r>
            <a:r>
              <a:rPr lang="en-GB" sz="2500" dirty="0">
                <a:solidFill>
                  <a:schemeClr val="bg1"/>
                </a:solidFill>
                <a:latin typeface="Motiva Sans" pitchFamily="2" charset="77"/>
                <a:ea typeface="Motiva Sans" pitchFamily="2" charset="77"/>
              </a:rPr>
              <a:t> </a:t>
            </a:r>
            <a:r>
              <a:rPr lang="en-GB" sz="2500" i="1" dirty="0">
                <a:solidFill>
                  <a:schemeClr val="bg1"/>
                </a:solidFill>
                <a:effectLst/>
                <a:latin typeface="Motiva Sans" pitchFamily="2" charset="77"/>
                <a:ea typeface="Motiva Sans" pitchFamily="2" charset="77"/>
              </a:rPr>
              <a:t>Mrs. Doubtfire, The Musical</a:t>
            </a:r>
            <a:r>
              <a:rPr lang="en-GB" sz="2500" dirty="0">
                <a:solidFill>
                  <a:schemeClr val="bg1"/>
                </a:solidFill>
                <a:effectLst/>
                <a:latin typeface="Motiva Sans" pitchFamily="2" charset="77"/>
                <a:ea typeface="Motiva Sans" pitchFamily="2" charset="77"/>
              </a:rPr>
              <a:t> </a:t>
            </a:r>
          </a:p>
          <a:p>
            <a:pPr>
              <a:lnSpc>
                <a:spcPct val="100000"/>
              </a:lnSpc>
              <a:spcBef>
                <a:spcPts val="400"/>
              </a:spcBef>
            </a:pPr>
            <a:r>
              <a:rPr lang="en-GB" sz="2500" dirty="0">
                <a:solidFill>
                  <a:schemeClr val="bg1"/>
                </a:solidFill>
                <a:effectLst/>
                <a:latin typeface="Motiva Sans" pitchFamily="2" charset="77"/>
                <a:ea typeface="Motiva Sans" pitchFamily="2" charset="77"/>
              </a:rPr>
              <a:t>To identify what learners should look out for in the live production </a:t>
            </a:r>
            <a:endParaRPr lang="en-GB" sz="2500" dirty="0">
              <a:solidFill>
                <a:schemeClr val="bg1"/>
              </a:solidFill>
              <a:latin typeface="Motiva Sans" pitchFamily="2" charset="77"/>
              <a:ea typeface="Motiva Sans" pitchFamily="2" charset="77"/>
            </a:endParaRPr>
          </a:p>
        </p:txBody>
      </p:sp>
      <p:pic>
        <p:nvPicPr>
          <p:cNvPr id="17" name="Picture 16" descr="A group of people standing in front of a door&#10;&#10;Description automatically generated with low confidence">
            <a:extLst>
              <a:ext uri="{FF2B5EF4-FFF2-40B4-BE49-F238E27FC236}">
                <a16:creationId xmlns:a16="http://schemas.microsoft.com/office/drawing/2014/main" id="{4DB291ED-3409-AFB5-85F4-60B388FCC4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137" y="2721015"/>
            <a:ext cx="5415505" cy="3610337"/>
          </a:xfrm>
          <a:prstGeom prst="rect">
            <a:avLst/>
          </a:prstGeom>
          <a:ln>
            <a:solidFill>
              <a:schemeClr val="bg1"/>
            </a:solidFill>
          </a:ln>
        </p:spPr>
      </p:pic>
      <p:pic>
        <p:nvPicPr>
          <p:cNvPr id="25" name="Picture 24" descr="A person in a kitchen&#10;&#10;Description automatically generated with medium confidence">
            <a:extLst>
              <a:ext uri="{FF2B5EF4-FFF2-40B4-BE49-F238E27FC236}">
                <a16:creationId xmlns:a16="http://schemas.microsoft.com/office/drawing/2014/main" id="{D0E20D3A-EC10-2F8B-0A8A-36ED0C1A5DD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84425" y="2721015"/>
            <a:ext cx="5384639" cy="3610337"/>
          </a:xfrm>
          <a:prstGeom prst="rect">
            <a:avLst/>
          </a:prstGeom>
          <a:ln>
            <a:solidFill>
              <a:schemeClr val="bg1"/>
            </a:solidFill>
          </a:ln>
        </p:spPr>
      </p:pic>
    </p:spTree>
    <p:extLst>
      <p:ext uri="{BB962C8B-B14F-4D97-AF65-F5344CB8AC3E}">
        <p14:creationId xmlns:p14="http://schemas.microsoft.com/office/powerpoint/2010/main" val="92165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lue, electric blue, aqua, azure&#10;&#10;Description automatically generated">
            <a:extLst>
              <a:ext uri="{FF2B5EF4-FFF2-40B4-BE49-F238E27FC236}">
                <a16:creationId xmlns:a16="http://schemas.microsoft.com/office/drawing/2014/main" id="{505C0097-FCBB-A0BF-7616-BE26E69ED2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52E1991F-C4DF-F80B-993D-30A40763D614}"/>
              </a:ext>
            </a:extLst>
          </p:cNvPr>
          <p:cNvSpPr txBox="1">
            <a:spLocks/>
          </p:cNvSpPr>
          <p:nvPr/>
        </p:nvSpPr>
        <p:spPr>
          <a:xfrm>
            <a:off x="266218" y="1343789"/>
            <a:ext cx="8458682" cy="510186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dirty="0">
                <a:solidFill>
                  <a:schemeClr val="bg1"/>
                </a:solidFill>
                <a:latin typeface="Motiva Sans" pitchFamily="2" charset="77"/>
                <a:ea typeface="Motiva Sans" pitchFamily="2" charset="77"/>
              </a:rPr>
              <a:t>Out-of-work actor Daniel will do anything for his kids. After losing custody in a messy divorce, he creates the alter ego of Scottish nanny </a:t>
            </a:r>
            <a:r>
              <a:rPr lang="en-GB" sz="2000" dirty="0" err="1">
                <a:solidFill>
                  <a:schemeClr val="bg1"/>
                </a:solidFill>
                <a:latin typeface="Motiva Sans" pitchFamily="2" charset="77"/>
                <a:ea typeface="Motiva Sans" pitchFamily="2" charset="77"/>
              </a:rPr>
              <a:t>Euphegenia</a:t>
            </a:r>
            <a:r>
              <a:rPr lang="en-GB" sz="2000" dirty="0">
                <a:solidFill>
                  <a:schemeClr val="bg1"/>
                </a:solidFill>
                <a:latin typeface="Motiva Sans" pitchFamily="2" charset="77"/>
                <a:ea typeface="Motiva Sans" pitchFamily="2" charset="77"/>
              </a:rPr>
              <a:t> Doubtfire in a desperate attempt to stay in their lives. </a:t>
            </a:r>
          </a:p>
          <a:p>
            <a:pPr algn="l">
              <a:lnSpc>
                <a:spcPct val="100000"/>
              </a:lnSpc>
            </a:pPr>
            <a:r>
              <a:rPr lang="en-GB" sz="2000" dirty="0">
                <a:solidFill>
                  <a:schemeClr val="bg1"/>
                </a:solidFill>
                <a:latin typeface="Motiva Sans" pitchFamily="2" charset="77"/>
                <a:ea typeface="Motiva Sans" pitchFamily="2" charset="77"/>
              </a:rPr>
              <a:t>As his new character takes on a life of its own, Mrs. Doubtfire teaches Daniel more than he bargained for about how to be a father.</a:t>
            </a:r>
          </a:p>
          <a:p>
            <a:pPr algn="l">
              <a:lnSpc>
                <a:spcPct val="100000"/>
              </a:lnSpc>
            </a:pPr>
            <a:r>
              <a:rPr lang="en-GB" sz="2000" dirty="0">
                <a:solidFill>
                  <a:schemeClr val="bg1"/>
                </a:solidFill>
                <a:latin typeface="Motiva Sans" pitchFamily="2" charset="77"/>
                <a:ea typeface="Motiva Sans" pitchFamily="2" charset="77"/>
              </a:rPr>
              <a:t>Direct from a sensational run up in Manchester — where</a:t>
            </a:r>
            <a:br>
              <a:rPr lang="en-GB" sz="2000" dirty="0">
                <a:solidFill>
                  <a:schemeClr val="bg1"/>
                </a:solidFill>
                <a:latin typeface="Motiva Sans" pitchFamily="2" charset="77"/>
                <a:ea typeface="Motiva Sans" pitchFamily="2" charset="77"/>
              </a:rPr>
            </a:br>
            <a:r>
              <a:rPr lang="en-GB" sz="2000" dirty="0">
                <a:solidFill>
                  <a:schemeClr val="bg1"/>
                </a:solidFill>
                <a:latin typeface="Motiva Sans" pitchFamily="2" charset="77"/>
                <a:ea typeface="Motiva Sans" pitchFamily="2" charset="77"/>
              </a:rPr>
              <a:t>it played to sold-out crowds and standing ovations — the new comedy musical </a:t>
            </a:r>
            <a:r>
              <a:rPr lang="en-GB" sz="2000" i="1" dirty="0">
                <a:solidFill>
                  <a:schemeClr val="bg1"/>
                </a:solidFill>
                <a:latin typeface="Motiva Sans" pitchFamily="2" charset="77"/>
                <a:ea typeface="Motiva Sans" pitchFamily="2" charset="77"/>
              </a:rPr>
              <a:t>Mrs. Doubtfire </a:t>
            </a:r>
            <a:r>
              <a:rPr lang="en-GB" sz="2000" dirty="0">
                <a:solidFill>
                  <a:schemeClr val="bg1"/>
                </a:solidFill>
                <a:latin typeface="Motiva Sans" pitchFamily="2" charset="77"/>
                <a:ea typeface="Motiva Sans" pitchFamily="2" charset="77"/>
              </a:rPr>
              <a:t>is ready to dazzle and delight London's West End!</a:t>
            </a:r>
          </a:p>
        </p:txBody>
      </p:sp>
      <p:pic>
        <p:nvPicPr>
          <p:cNvPr id="8" name="Picture 7" descr="A person holding a broom&#10;&#10;Description automatically generated with medium confidence">
            <a:extLst>
              <a:ext uri="{FF2B5EF4-FFF2-40B4-BE49-F238E27FC236}">
                <a16:creationId xmlns:a16="http://schemas.microsoft.com/office/drawing/2014/main" id="{C023FDAF-D508-F109-908B-5563E65B34E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20957" y="0"/>
            <a:ext cx="6950835" cy="6964686"/>
          </a:xfrm>
          <a:prstGeom prst="rect">
            <a:avLst/>
          </a:prstGeom>
        </p:spPr>
      </p:pic>
      <p:sp>
        <p:nvSpPr>
          <p:cNvPr id="4" name="Subtitle 2">
            <a:extLst>
              <a:ext uri="{FF2B5EF4-FFF2-40B4-BE49-F238E27FC236}">
                <a16:creationId xmlns:a16="http://schemas.microsoft.com/office/drawing/2014/main" id="{C1499C51-9266-D91C-212F-8FC7D77500DB}"/>
              </a:ext>
            </a:extLst>
          </p:cNvPr>
          <p:cNvSpPr>
            <a:spLocks noGrp="1"/>
          </p:cNvSpPr>
          <p:nvPr>
            <p:ph type="subTitle" idx="1"/>
          </p:nvPr>
        </p:nvSpPr>
        <p:spPr>
          <a:xfrm>
            <a:off x="12700" y="432764"/>
            <a:ext cx="8343900" cy="891572"/>
          </a:xfrm>
        </p:spPr>
        <p:txBody>
          <a:bodyPr>
            <a:normAutofit/>
          </a:bodyPr>
          <a:lstStyle/>
          <a:p>
            <a:pPr>
              <a:lnSpc>
                <a:spcPct val="100000"/>
              </a:lnSpc>
              <a:spcBef>
                <a:spcPts val="400"/>
              </a:spcBef>
            </a:pPr>
            <a:r>
              <a:rPr lang="en-GB" sz="4000" b="1" dirty="0">
                <a:solidFill>
                  <a:srgbClr val="FED676"/>
                </a:solidFill>
                <a:latin typeface="Motiva Sans Extrabold" pitchFamily="2" charset="77"/>
                <a:ea typeface="Motiva Sans Extrabold" pitchFamily="2" charset="77"/>
              </a:rPr>
              <a:t>MRS DOUBTFIRE THE MUSICAL</a:t>
            </a:r>
          </a:p>
        </p:txBody>
      </p:sp>
    </p:spTree>
    <p:extLst>
      <p:ext uri="{BB962C8B-B14F-4D97-AF65-F5344CB8AC3E}">
        <p14:creationId xmlns:p14="http://schemas.microsoft.com/office/powerpoint/2010/main" val="3598522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lue, electric blue, aqua, azure&#10;&#10;Description automatically generated">
            <a:extLst>
              <a:ext uri="{FF2B5EF4-FFF2-40B4-BE49-F238E27FC236}">
                <a16:creationId xmlns:a16="http://schemas.microsoft.com/office/drawing/2014/main" id="{505C0097-FCBB-A0BF-7616-BE26E69ED2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Subtitle 2">
            <a:extLst>
              <a:ext uri="{FF2B5EF4-FFF2-40B4-BE49-F238E27FC236}">
                <a16:creationId xmlns:a16="http://schemas.microsoft.com/office/drawing/2014/main" id="{C1499C51-9266-D91C-212F-8FC7D77500DB}"/>
              </a:ext>
            </a:extLst>
          </p:cNvPr>
          <p:cNvSpPr>
            <a:spLocks noGrp="1"/>
          </p:cNvSpPr>
          <p:nvPr>
            <p:ph type="subTitle" idx="1"/>
          </p:nvPr>
        </p:nvSpPr>
        <p:spPr>
          <a:xfrm>
            <a:off x="368643" y="375678"/>
            <a:ext cx="8343900" cy="1856722"/>
          </a:xfrm>
        </p:spPr>
        <p:txBody>
          <a:bodyPr>
            <a:normAutofit/>
          </a:bodyPr>
          <a:lstStyle/>
          <a:p>
            <a:pPr algn="l">
              <a:lnSpc>
                <a:spcPct val="100000"/>
              </a:lnSpc>
              <a:spcBef>
                <a:spcPts val="400"/>
              </a:spcBef>
            </a:pPr>
            <a:r>
              <a:rPr lang="en-GB" sz="4000" b="1" dirty="0">
                <a:solidFill>
                  <a:srgbClr val="FED676"/>
                </a:solidFill>
                <a:latin typeface="Motiva Sans Extrabold" pitchFamily="2" charset="77"/>
                <a:ea typeface="Motiva Sans Extrabold" pitchFamily="2" charset="77"/>
              </a:rPr>
              <a:t>EXPECTATIONS: THINK / PAIR /</a:t>
            </a:r>
            <a:br>
              <a:rPr lang="en-GB" sz="4000" b="1" dirty="0">
                <a:solidFill>
                  <a:srgbClr val="FED676"/>
                </a:solidFill>
                <a:latin typeface="Motiva Sans Extrabold" pitchFamily="2" charset="77"/>
                <a:ea typeface="Motiva Sans Extrabold" pitchFamily="2" charset="77"/>
              </a:rPr>
            </a:br>
            <a:r>
              <a:rPr lang="en-GB" sz="4000" b="1" dirty="0">
                <a:solidFill>
                  <a:srgbClr val="FED676"/>
                </a:solidFill>
                <a:latin typeface="Motiva Sans Extrabold" pitchFamily="2" charset="77"/>
                <a:ea typeface="Motiva Sans Extrabold" pitchFamily="2" charset="77"/>
              </a:rPr>
              <a:t>SHARE DISCUSSION</a:t>
            </a:r>
          </a:p>
        </p:txBody>
      </p:sp>
      <p:sp>
        <p:nvSpPr>
          <p:cNvPr id="5" name="Subtitle 2">
            <a:extLst>
              <a:ext uri="{FF2B5EF4-FFF2-40B4-BE49-F238E27FC236}">
                <a16:creationId xmlns:a16="http://schemas.microsoft.com/office/drawing/2014/main" id="{52E1991F-C4DF-F80B-993D-30A40763D614}"/>
              </a:ext>
            </a:extLst>
          </p:cNvPr>
          <p:cNvSpPr txBox="1">
            <a:spLocks/>
          </p:cNvSpPr>
          <p:nvPr/>
        </p:nvSpPr>
        <p:spPr>
          <a:xfrm>
            <a:off x="368643" y="1862822"/>
            <a:ext cx="7996881" cy="510186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a:lnSpc>
                <a:spcPct val="100000"/>
              </a:lnSpc>
              <a:buNone/>
            </a:pPr>
            <a:r>
              <a:rPr lang="en-GB" sz="2000" dirty="0">
                <a:solidFill>
                  <a:schemeClr val="bg1"/>
                </a:solidFill>
                <a:latin typeface="Motiva Sans" pitchFamily="2" charset="77"/>
                <a:ea typeface="Motiva Sans" pitchFamily="2" charset="77"/>
              </a:rPr>
              <a:t>1) Based on the synopsis and review, what do you expect</a:t>
            </a:r>
            <a:br>
              <a:rPr lang="en-GB" sz="2000" dirty="0">
                <a:solidFill>
                  <a:schemeClr val="bg1"/>
                </a:solidFill>
                <a:latin typeface="Motiva Sans" pitchFamily="2" charset="77"/>
                <a:ea typeface="Motiva Sans" pitchFamily="2" charset="77"/>
              </a:rPr>
            </a:br>
            <a:r>
              <a:rPr lang="en-GB" sz="2000" dirty="0">
                <a:solidFill>
                  <a:schemeClr val="bg1"/>
                </a:solidFill>
                <a:latin typeface="Motiva Sans" pitchFamily="2" charset="77"/>
                <a:ea typeface="Motiva Sans" pitchFamily="2" charset="77"/>
              </a:rPr>
              <a:t>    to see at the theatre? </a:t>
            </a:r>
          </a:p>
          <a:p>
            <a:pPr marL="0" indent="0" algn="l">
              <a:lnSpc>
                <a:spcPct val="100000"/>
              </a:lnSpc>
              <a:buNone/>
            </a:pPr>
            <a:r>
              <a:rPr lang="en-GB" sz="2000" dirty="0">
                <a:solidFill>
                  <a:schemeClr val="bg1"/>
                </a:solidFill>
                <a:latin typeface="Motiva Sans" pitchFamily="2" charset="77"/>
                <a:ea typeface="Motiva Sans" pitchFamily="2" charset="77"/>
              </a:rPr>
              <a:t>2) Have you seen the film, </a:t>
            </a:r>
            <a:r>
              <a:rPr lang="en-GB" sz="2000" i="1" dirty="0">
                <a:solidFill>
                  <a:schemeClr val="bg1"/>
                </a:solidFill>
                <a:latin typeface="Motiva Sans" pitchFamily="2" charset="77"/>
                <a:ea typeface="Motiva Sans" pitchFamily="2" charset="77"/>
              </a:rPr>
              <a:t>Mrs. Doubtfire? </a:t>
            </a:r>
            <a:r>
              <a:rPr lang="en-GB" sz="2000" dirty="0">
                <a:solidFill>
                  <a:schemeClr val="bg1"/>
                </a:solidFill>
                <a:latin typeface="Motiva Sans" pitchFamily="2" charset="77"/>
                <a:ea typeface="Motiva Sans" pitchFamily="2" charset="77"/>
              </a:rPr>
              <a:t>If yes, what do</a:t>
            </a:r>
            <a:br>
              <a:rPr lang="en-GB" sz="2000" dirty="0">
                <a:solidFill>
                  <a:schemeClr val="bg1"/>
                </a:solidFill>
                <a:latin typeface="Motiva Sans" pitchFamily="2" charset="77"/>
                <a:ea typeface="Motiva Sans" pitchFamily="2" charset="77"/>
              </a:rPr>
            </a:br>
            <a:r>
              <a:rPr lang="en-GB" sz="2000" dirty="0">
                <a:solidFill>
                  <a:schemeClr val="bg1"/>
                </a:solidFill>
                <a:latin typeface="Motiva Sans" pitchFamily="2" charset="77"/>
                <a:ea typeface="Motiva Sans" pitchFamily="2" charset="77"/>
              </a:rPr>
              <a:t>    you remember about it? </a:t>
            </a:r>
          </a:p>
          <a:p>
            <a:pPr marL="0" indent="0" algn="l">
              <a:lnSpc>
                <a:spcPct val="100000"/>
              </a:lnSpc>
              <a:buNone/>
            </a:pPr>
            <a:r>
              <a:rPr lang="en-GB" sz="2000" dirty="0">
                <a:solidFill>
                  <a:schemeClr val="bg1"/>
                </a:solidFill>
                <a:latin typeface="Motiva Sans" pitchFamily="2" charset="77"/>
                <a:ea typeface="Motiva Sans" pitchFamily="2" charset="77"/>
              </a:rPr>
              <a:t>3) How do you think the musical will be different to the film? </a:t>
            </a:r>
          </a:p>
        </p:txBody>
      </p:sp>
      <p:pic>
        <p:nvPicPr>
          <p:cNvPr id="3" name="Picture 2" descr="A picture containing clothing, human face, person, smile&#10;&#10;Description automatically generated">
            <a:extLst>
              <a:ext uri="{FF2B5EF4-FFF2-40B4-BE49-F238E27FC236}">
                <a16:creationId xmlns:a16="http://schemas.microsoft.com/office/drawing/2014/main" id="{28B52476-622F-EEB4-B4EB-D76F70131C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64993" y="172994"/>
            <a:ext cx="7751108" cy="7751108"/>
          </a:xfrm>
          <a:prstGeom prst="rect">
            <a:avLst/>
          </a:prstGeom>
        </p:spPr>
      </p:pic>
    </p:spTree>
    <p:extLst>
      <p:ext uri="{BB962C8B-B14F-4D97-AF65-F5344CB8AC3E}">
        <p14:creationId xmlns:p14="http://schemas.microsoft.com/office/powerpoint/2010/main" val="2488574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lue, electric blue, aqua, azure&#10;&#10;Description automatically generated">
            <a:extLst>
              <a:ext uri="{FF2B5EF4-FFF2-40B4-BE49-F238E27FC236}">
                <a16:creationId xmlns:a16="http://schemas.microsoft.com/office/drawing/2014/main" id="{505C0097-FCBB-A0BF-7616-BE26E69ED2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52E1991F-C4DF-F80B-993D-30A40763D614}"/>
              </a:ext>
            </a:extLst>
          </p:cNvPr>
          <p:cNvSpPr txBox="1">
            <a:spLocks/>
          </p:cNvSpPr>
          <p:nvPr/>
        </p:nvSpPr>
        <p:spPr>
          <a:xfrm>
            <a:off x="266217" y="1343789"/>
            <a:ext cx="9260841" cy="510186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dirty="0">
                <a:solidFill>
                  <a:schemeClr val="bg1"/>
                </a:solidFill>
                <a:latin typeface="Motiva Sans" pitchFamily="2" charset="77"/>
                <a:ea typeface="Motiva Sans" pitchFamily="2" charset="77"/>
              </a:rPr>
              <a:t>• Split the group in half or more, depending on size</a:t>
            </a:r>
          </a:p>
          <a:p>
            <a:pPr algn="l">
              <a:lnSpc>
                <a:spcPct val="100000"/>
              </a:lnSpc>
            </a:pPr>
            <a:r>
              <a:rPr lang="en-GB" sz="2000" dirty="0">
                <a:solidFill>
                  <a:schemeClr val="bg1"/>
                </a:solidFill>
                <a:latin typeface="Motiva Sans" pitchFamily="2" charset="77"/>
                <a:ea typeface="Motiva Sans" pitchFamily="2" charset="77"/>
              </a:rPr>
              <a:t>• You will be taking part in a Fact or Fiction Quiz about</a:t>
            </a:r>
            <a:br>
              <a:rPr lang="en-GB" sz="2000" dirty="0">
                <a:solidFill>
                  <a:schemeClr val="bg1"/>
                </a:solidFill>
                <a:latin typeface="Motiva Sans" pitchFamily="2" charset="77"/>
                <a:ea typeface="Motiva Sans" pitchFamily="2" charset="77"/>
              </a:rPr>
            </a:br>
            <a:r>
              <a:rPr lang="en-GB" sz="2000" dirty="0">
                <a:solidFill>
                  <a:schemeClr val="bg1"/>
                </a:solidFill>
                <a:latin typeface="Motiva Sans" pitchFamily="2" charset="77"/>
                <a:ea typeface="Motiva Sans" pitchFamily="2" charset="77"/>
              </a:rPr>
              <a:t>  the film and need to read; Handout 1: </a:t>
            </a:r>
            <a:r>
              <a:rPr lang="en-GB" sz="2000" i="1" dirty="0">
                <a:solidFill>
                  <a:schemeClr val="bg1"/>
                </a:solidFill>
                <a:latin typeface="Motiva Sans" pitchFamily="2" charset="77"/>
                <a:ea typeface="Motiva Sans" pitchFamily="2" charset="77"/>
              </a:rPr>
              <a:t>Mrs Doubtfire </a:t>
            </a:r>
            <a:r>
              <a:rPr lang="en-GB" sz="2000" dirty="0">
                <a:solidFill>
                  <a:schemeClr val="bg1"/>
                </a:solidFill>
                <a:latin typeface="Motiva Sans" pitchFamily="2" charset="77"/>
                <a:ea typeface="Motiva Sans" pitchFamily="2" charset="77"/>
              </a:rPr>
              <a:t>Film Context Fact File </a:t>
            </a:r>
          </a:p>
        </p:txBody>
      </p:sp>
      <p:sp>
        <p:nvSpPr>
          <p:cNvPr id="4" name="Subtitle 2">
            <a:extLst>
              <a:ext uri="{FF2B5EF4-FFF2-40B4-BE49-F238E27FC236}">
                <a16:creationId xmlns:a16="http://schemas.microsoft.com/office/drawing/2014/main" id="{C1499C51-9266-D91C-212F-8FC7D77500DB}"/>
              </a:ext>
            </a:extLst>
          </p:cNvPr>
          <p:cNvSpPr>
            <a:spLocks noGrp="1"/>
          </p:cNvSpPr>
          <p:nvPr>
            <p:ph type="subTitle" idx="1"/>
          </p:nvPr>
        </p:nvSpPr>
        <p:spPr>
          <a:xfrm>
            <a:off x="266218" y="444434"/>
            <a:ext cx="8343900" cy="891572"/>
          </a:xfrm>
        </p:spPr>
        <p:txBody>
          <a:bodyPr>
            <a:normAutofit/>
          </a:bodyPr>
          <a:lstStyle/>
          <a:p>
            <a:pPr algn="l">
              <a:lnSpc>
                <a:spcPct val="100000"/>
              </a:lnSpc>
              <a:spcBef>
                <a:spcPts val="400"/>
              </a:spcBef>
            </a:pPr>
            <a:r>
              <a:rPr lang="en-GB" sz="4000" b="1" dirty="0">
                <a:solidFill>
                  <a:srgbClr val="FED676"/>
                </a:solidFill>
                <a:latin typeface="Motiva Sans Extrabold" pitchFamily="2" charset="77"/>
                <a:ea typeface="Motiva Sans Extrabold" pitchFamily="2" charset="77"/>
              </a:rPr>
              <a:t>THE FILM FACTS</a:t>
            </a:r>
          </a:p>
        </p:txBody>
      </p:sp>
      <p:pic>
        <p:nvPicPr>
          <p:cNvPr id="13" name="Picture 12" descr="A person running with a vacuum cleaner&#10;&#10;Description automatically generated with low confidence">
            <a:extLst>
              <a:ext uri="{FF2B5EF4-FFF2-40B4-BE49-F238E27FC236}">
                <a16:creationId xmlns:a16="http://schemas.microsoft.com/office/drawing/2014/main" id="{E2251148-9BFA-AFC0-F40F-5E86897FE1D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401"/>
          <a:stretch/>
        </p:blipFill>
        <p:spPr>
          <a:xfrm>
            <a:off x="486908" y="2857510"/>
            <a:ext cx="5426309" cy="3610337"/>
          </a:xfrm>
          <a:prstGeom prst="rect">
            <a:avLst/>
          </a:prstGeom>
          <a:ln>
            <a:solidFill>
              <a:schemeClr val="bg1"/>
            </a:solidFill>
          </a:ln>
        </p:spPr>
      </p:pic>
      <p:pic>
        <p:nvPicPr>
          <p:cNvPr id="16" name="Picture 15" descr="A group of people holding brooms&#10;&#10;Description automatically generated">
            <a:extLst>
              <a:ext uri="{FF2B5EF4-FFF2-40B4-BE49-F238E27FC236}">
                <a16:creationId xmlns:a16="http://schemas.microsoft.com/office/drawing/2014/main" id="{E59594FB-102E-A101-037F-4F1CD7AE26B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08263" y="2857509"/>
            <a:ext cx="5555159" cy="3610337"/>
          </a:xfrm>
          <a:prstGeom prst="rect">
            <a:avLst/>
          </a:prstGeom>
          <a:ln>
            <a:solidFill>
              <a:schemeClr val="bg1"/>
            </a:solidFill>
          </a:ln>
        </p:spPr>
      </p:pic>
    </p:spTree>
    <p:extLst>
      <p:ext uri="{BB962C8B-B14F-4D97-AF65-F5344CB8AC3E}">
        <p14:creationId xmlns:p14="http://schemas.microsoft.com/office/powerpoint/2010/main" val="862064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lue, electric blue, aqua, azure&#10;&#10;Description automatically generated">
            <a:extLst>
              <a:ext uri="{FF2B5EF4-FFF2-40B4-BE49-F238E27FC236}">
                <a16:creationId xmlns:a16="http://schemas.microsoft.com/office/drawing/2014/main" id="{8E643DF6-7F96-CAC0-7666-CE37E9F7CA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A1942301-9E21-4712-DB9B-7614391B6F9C}"/>
              </a:ext>
            </a:extLst>
          </p:cNvPr>
          <p:cNvSpPr txBox="1">
            <a:spLocks/>
          </p:cNvSpPr>
          <p:nvPr/>
        </p:nvSpPr>
        <p:spPr>
          <a:xfrm>
            <a:off x="266218" y="444434"/>
            <a:ext cx="8343900" cy="891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GB" sz="4000" b="1" dirty="0">
                <a:solidFill>
                  <a:srgbClr val="FED676"/>
                </a:solidFill>
                <a:latin typeface="Motiva Sans Extrabold" pitchFamily="2" charset="77"/>
                <a:ea typeface="Motiva Sans Extrabold" pitchFamily="2" charset="77"/>
              </a:rPr>
              <a:t>FACT OR FICTION? QUIZ</a:t>
            </a:r>
          </a:p>
        </p:txBody>
      </p:sp>
      <p:sp>
        <p:nvSpPr>
          <p:cNvPr id="3" name="Content Placeholder 2">
            <a:extLst>
              <a:ext uri="{FF2B5EF4-FFF2-40B4-BE49-F238E27FC236}">
                <a16:creationId xmlns:a16="http://schemas.microsoft.com/office/drawing/2014/main" id="{31FFC5C2-8D24-5A46-8D3D-F3C32091EB75}"/>
              </a:ext>
            </a:extLst>
          </p:cNvPr>
          <p:cNvSpPr>
            <a:spLocks noGrp="1"/>
          </p:cNvSpPr>
          <p:nvPr>
            <p:ph idx="1"/>
          </p:nvPr>
        </p:nvSpPr>
        <p:spPr>
          <a:xfrm>
            <a:off x="266219" y="1270965"/>
            <a:ext cx="7580322" cy="6723856"/>
          </a:xfrm>
        </p:spPr>
        <p:txBody>
          <a:bodyPr vert="horz" lIns="91440" tIns="45720" rIns="91440" bIns="45720" rtlCol="0" anchor="t">
            <a:normAutofit fontScale="32500" lnSpcReduction="20000"/>
          </a:bodyPr>
          <a:lstStyle/>
          <a:p>
            <a:pPr marL="0" indent="0">
              <a:lnSpc>
                <a:spcPct val="120000"/>
              </a:lnSpc>
              <a:buNone/>
            </a:pPr>
            <a:r>
              <a:rPr lang="en-GB" sz="6200" dirty="0">
                <a:solidFill>
                  <a:schemeClr val="bg1"/>
                </a:solidFill>
                <a:latin typeface="Motiva Sans" pitchFamily="2" charset="77"/>
                <a:ea typeface="Motiva Sans" pitchFamily="2" charset="77"/>
              </a:rPr>
              <a:t>1) Anne Fine, the writer of the novel, </a:t>
            </a:r>
            <a:r>
              <a:rPr lang="en-GB" sz="6200" i="1" dirty="0">
                <a:solidFill>
                  <a:schemeClr val="bg1"/>
                </a:solidFill>
                <a:latin typeface="Motiva Sans" pitchFamily="2" charset="77"/>
                <a:ea typeface="Motiva Sans" pitchFamily="2" charset="77"/>
              </a:rPr>
              <a:t>Madame Doubtfire</a:t>
            </a:r>
            <a:r>
              <a:rPr lang="en-GB" sz="6200" dirty="0">
                <a:solidFill>
                  <a:schemeClr val="bg1"/>
                </a:solidFill>
                <a:latin typeface="Motiva Sans" pitchFamily="2" charset="77"/>
                <a:ea typeface="Motiva Sans" pitchFamily="2" charset="77"/>
              </a:rPr>
              <a:t>, named it after the owner of a shop she used to pass, which sold jewellery and old furs. </a:t>
            </a:r>
          </a:p>
          <a:p>
            <a:pPr marL="0" indent="0">
              <a:lnSpc>
                <a:spcPct val="120000"/>
              </a:lnSpc>
              <a:buNone/>
            </a:pPr>
            <a:r>
              <a:rPr lang="en-GB" sz="6200" b="1" dirty="0">
                <a:solidFill>
                  <a:srgbClr val="FED676"/>
                </a:solidFill>
                <a:latin typeface="Motiva Sans Extrabold" pitchFamily="2" charset="77"/>
                <a:ea typeface="Motiva Sans Extrabold" pitchFamily="2" charset="77"/>
              </a:rPr>
              <a:t>Fact: </a:t>
            </a:r>
            <a:r>
              <a:rPr lang="en-GB" sz="6200" dirty="0">
                <a:solidFill>
                  <a:srgbClr val="FED676"/>
                </a:solidFill>
                <a:latin typeface="Motiva Sans" pitchFamily="2" charset="77"/>
                <a:ea typeface="Motiva Sans" pitchFamily="2" charset="77"/>
              </a:rPr>
              <a:t>She never had time to go inside the shop and meet the owner, but remembered the name. </a:t>
            </a:r>
          </a:p>
          <a:p>
            <a:pPr marL="0" indent="0">
              <a:lnSpc>
                <a:spcPct val="120000"/>
              </a:lnSpc>
              <a:buNone/>
            </a:pPr>
            <a:r>
              <a:rPr lang="en-GB" sz="6200" dirty="0">
                <a:solidFill>
                  <a:schemeClr val="bg1"/>
                </a:solidFill>
                <a:latin typeface="Motiva Sans" pitchFamily="2" charset="77"/>
                <a:ea typeface="Motiva Sans" pitchFamily="2" charset="77"/>
              </a:rPr>
              <a:t>2) </a:t>
            </a:r>
            <a:r>
              <a:rPr lang="en-GB" sz="6200" i="1" dirty="0">
                <a:solidFill>
                  <a:schemeClr val="bg1"/>
                </a:solidFill>
                <a:latin typeface="Motiva Sans" pitchFamily="2" charset="77"/>
                <a:ea typeface="Motiva Sans" pitchFamily="2" charset="77"/>
              </a:rPr>
              <a:t>Mrs. Doubtfire </a:t>
            </a:r>
            <a:r>
              <a:rPr lang="en-GB" sz="6200" dirty="0">
                <a:solidFill>
                  <a:schemeClr val="bg1"/>
                </a:solidFill>
                <a:latin typeface="Motiva Sans" pitchFamily="2" charset="77"/>
                <a:ea typeface="Motiva Sans" pitchFamily="2" charset="77"/>
              </a:rPr>
              <a:t>is the film which made the most amount of money at the box office in 1993. </a:t>
            </a:r>
          </a:p>
          <a:p>
            <a:pPr marL="0" indent="0">
              <a:lnSpc>
                <a:spcPct val="120000"/>
              </a:lnSpc>
              <a:buNone/>
            </a:pPr>
            <a:r>
              <a:rPr lang="en-GB" sz="6200" b="1" dirty="0">
                <a:solidFill>
                  <a:srgbClr val="FED676"/>
                </a:solidFill>
                <a:latin typeface="Motiva Sans Extrabold" pitchFamily="2" charset="77"/>
                <a:ea typeface="Motiva Sans Extrabold" pitchFamily="2" charset="77"/>
              </a:rPr>
              <a:t>Fiction: </a:t>
            </a:r>
            <a:r>
              <a:rPr lang="en-GB" sz="6200" dirty="0">
                <a:solidFill>
                  <a:srgbClr val="FED676"/>
                </a:solidFill>
                <a:latin typeface="Motiva Sans" pitchFamily="2" charset="77"/>
                <a:ea typeface="Motiva Sans" pitchFamily="2" charset="77"/>
              </a:rPr>
              <a:t>It was the second-highest, after the mega blockbuster, </a:t>
            </a:r>
            <a:r>
              <a:rPr lang="en-GB" sz="6200" i="1" dirty="0">
                <a:solidFill>
                  <a:srgbClr val="FED676"/>
                </a:solidFill>
                <a:latin typeface="Motiva Sans" pitchFamily="2" charset="77"/>
                <a:ea typeface="Motiva Sans" pitchFamily="2" charset="77"/>
              </a:rPr>
              <a:t>Jurassic Park</a:t>
            </a:r>
            <a:r>
              <a:rPr lang="en-GB" sz="6200" dirty="0">
                <a:solidFill>
                  <a:srgbClr val="FED676"/>
                </a:solidFill>
                <a:latin typeface="Motiva Sans" pitchFamily="2" charset="77"/>
                <a:ea typeface="Motiva Sans" pitchFamily="2" charset="77"/>
              </a:rPr>
              <a:t>, which made a record breaking </a:t>
            </a:r>
            <a:r>
              <a:rPr lang="en-GB" sz="6200" b="0" i="0" dirty="0">
                <a:solidFill>
                  <a:srgbClr val="FED676"/>
                </a:solidFill>
                <a:effectLst/>
                <a:latin typeface="Motiva Sans" pitchFamily="2" charset="77"/>
                <a:ea typeface="Motiva Sans" pitchFamily="2" charset="77"/>
              </a:rPr>
              <a:t>$914 million</a:t>
            </a:r>
            <a:r>
              <a:rPr lang="en-GB" sz="6200" dirty="0">
                <a:solidFill>
                  <a:srgbClr val="FED676"/>
                </a:solidFill>
                <a:latin typeface="Motiva Sans" pitchFamily="2" charset="77"/>
                <a:ea typeface="Motiva Sans" pitchFamily="2" charset="77"/>
              </a:rPr>
              <a:t>. </a:t>
            </a:r>
            <a:r>
              <a:rPr lang="en-GB" sz="6200" b="0" i="0" dirty="0">
                <a:solidFill>
                  <a:srgbClr val="FED676"/>
                </a:solidFill>
                <a:effectLst/>
                <a:latin typeface="Motiva Sans" pitchFamily="2" charset="77"/>
                <a:ea typeface="Motiva Sans" pitchFamily="2" charset="77"/>
              </a:rPr>
              <a:t>  </a:t>
            </a:r>
            <a:endParaRPr lang="en-GB" sz="6200" dirty="0">
              <a:solidFill>
                <a:srgbClr val="FED676"/>
              </a:solidFill>
              <a:latin typeface="Motiva Sans" pitchFamily="2" charset="77"/>
              <a:ea typeface="Motiva Sans" pitchFamily="2" charset="77"/>
              <a:cs typeface="Calibri"/>
            </a:endParaRPr>
          </a:p>
          <a:p>
            <a:pPr marL="0" indent="0">
              <a:lnSpc>
                <a:spcPct val="120000"/>
              </a:lnSpc>
              <a:buNone/>
            </a:pPr>
            <a:r>
              <a:rPr lang="en-GB" sz="6200" dirty="0">
                <a:solidFill>
                  <a:schemeClr val="bg1"/>
                </a:solidFill>
                <a:latin typeface="Motiva Sans" pitchFamily="2" charset="77"/>
                <a:ea typeface="Motiva Sans" pitchFamily="2" charset="77"/>
              </a:rPr>
              <a:t>3) Over thirty minutes of scenes were deleted from the final cut of the film, including a sub plot about a feud between Mrs. Doubtfire and a neighbour character. </a:t>
            </a:r>
          </a:p>
          <a:p>
            <a:pPr marL="0" indent="0">
              <a:lnSpc>
                <a:spcPct val="120000"/>
              </a:lnSpc>
              <a:buNone/>
            </a:pPr>
            <a:r>
              <a:rPr lang="en-GB" sz="6200" b="1" dirty="0">
                <a:solidFill>
                  <a:srgbClr val="FED676"/>
                </a:solidFill>
                <a:latin typeface="Motiva Sans Extrabold" pitchFamily="2" charset="77"/>
                <a:ea typeface="Motiva Sans Extrabold" pitchFamily="2" charset="77"/>
              </a:rPr>
              <a:t>Fact: </a:t>
            </a:r>
            <a:r>
              <a:rPr lang="en-GB" sz="6200" dirty="0">
                <a:solidFill>
                  <a:srgbClr val="FED676"/>
                </a:solidFill>
                <a:latin typeface="Motiva Sans" pitchFamily="2" charset="77"/>
                <a:ea typeface="Motiva Sans" pitchFamily="2" charset="77"/>
              </a:rPr>
              <a:t>In these scenes, Mrs. Doubtfire persuades Gloria, the neighbour, to use cat pee on her plants!</a:t>
            </a:r>
          </a:p>
          <a:p>
            <a:pPr marL="0" indent="0">
              <a:buNone/>
            </a:pPr>
            <a:endParaRPr lang="en-GB" dirty="0">
              <a:solidFill>
                <a:srgbClr val="FF0000"/>
              </a:solidFill>
            </a:endParaRPr>
          </a:p>
          <a:p>
            <a:pPr marL="0" indent="0">
              <a:buNone/>
            </a:pPr>
            <a:endParaRPr lang="en-GB" i="0" dirty="0">
              <a:effectLst/>
            </a:endParaRPr>
          </a:p>
          <a:p>
            <a:pPr marL="0" indent="0">
              <a:buNone/>
            </a:pPr>
            <a:endParaRPr lang="en-GB" dirty="0"/>
          </a:p>
        </p:txBody>
      </p:sp>
      <p:pic>
        <p:nvPicPr>
          <p:cNvPr id="15" name="Picture 14" descr="A person in a blue sweater and skirt pointing at the camera&#10;&#10;Description automatically generated with low confidence">
            <a:extLst>
              <a:ext uri="{FF2B5EF4-FFF2-40B4-BE49-F238E27FC236}">
                <a16:creationId xmlns:a16="http://schemas.microsoft.com/office/drawing/2014/main" id="{5E008B94-5CBF-4638-2885-B508C94D0A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08326" y="96013"/>
            <a:ext cx="4345459" cy="6761988"/>
          </a:xfrm>
          <a:prstGeom prst="rect">
            <a:avLst/>
          </a:prstGeom>
        </p:spPr>
      </p:pic>
    </p:spTree>
    <p:extLst>
      <p:ext uri="{BB962C8B-B14F-4D97-AF65-F5344CB8AC3E}">
        <p14:creationId xmlns:p14="http://schemas.microsoft.com/office/powerpoint/2010/main" val="1423842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lue, electric blue, aqua, azure&#10;&#10;Description automatically generated">
            <a:extLst>
              <a:ext uri="{FF2B5EF4-FFF2-40B4-BE49-F238E27FC236}">
                <a16:creationId xmlns:a16="http://schemas.microsoft.com/office/drawing/2014/main" id="{B4758FD8-08E0-B53E-AEE4-349A94A451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Subtitle 2">
            <a:extLst>
              <a:ext uri="{FF2B5EF4-FFF2-40B4-BE49-F238E27FC236}">
                <a16:creationId xmlns:a16="http://schemas.microsoft.com/office/drawing/2014/main" id="{F71ED84D-9627-3FA2-B262-604111993A0E}"/>
              </a:ext>
            </a:extLst>
          </p:cNvPr>
          <p:cNvSpPr txBox="1">
            <a:spLocks/>
          </p:cNvSpPr>
          <p:nvPr/>
        </p:nvSpPr>
        <p:spPr>
          <a:xfrm>
            <a:off x="266218" y="444434"/>
            <a:ext cx="8343900" cy="891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GB" sz="4000" b="1" dirty="0">
                <a:solidFill>
                  <a:srgbClr val="FED676"/>
                </a:solidFill>
                <a:latin typeface="Motiva Sans Extrabold" pitchFamily="2" charset="77"/>
                <a:ea typeface="Motiva Sans Extrabold" pitchFamily="2" charset="77"/>
              </a:rPr>
              <a:t>FACT OR FICTION? QUIZ</a:t>
            </a:r>
          </a:p>
        </p:txBody>
      </p:sp>
      <p:sp>
        <p:nvSpPr>
          <p:cNvPr id="3" name="Content Placeholder 2">
            <a:extLst>
              <a:ext uri="{FF2B5EF4-FFF2-40B4-BE49-F238E27FC236}">
                <a16:creationId xmlns:a16="http://schemas.microsoft.com/office/drawing/2014/main" id="{31FFC5C2-8D24-5A46-8D3D-F3C32091EB75}"/>
              </a:ext>
            </a:extLst>
          </p:cNvPr>
          <p:cNvSpPr>
            <a:spLocks noGrp="1"/>
          </p:cNvSpPr>
          <p:nvPr>
            <p:ph idx="1"/>
          </p:nvPr>
        </p:nvSpPr>
        <p:spPr>
          <a:xfrm>
            <a:off x="266218" y="1297232"/>
            <a:ext cx="11769263" cy="5116334"/>
          </a:xfrm>
        </p:spPr>
        <p:txBody>
          <a:bodyPr vert="horz" lIns="91440" tIns="45720" rIns="91440" bIns="45720" rtlCol="0" anchor="t">
            <a:normAutofit fontScale="55000" lnSpcReduction="20000"/>
          </a:bodyPr>
          <a:lstStyle/>
          <a:p>
            <a:pPr marL="0" indent="0">
              <a:lnSpc>
                <a:spcPct val="120000"/>
              </a:lnSpc>
              <a:buNone/>
            </a:pPr>
            <a:r>
              <a:rPr lang="en-GB" sz="3600" dirty="0">
                <a:solidFill>
                  <a:schemeClr val="bg1"/>
                </a:solidFill>
                <a:latin typeface="Motiva Sans" pitchFamily="2" charset="77"/>
                <a:ea typeface="Motiva Sans" pitchFamily="2" charset="77"/>
              </a:rPr>
              <a:t>4) It took up to four and a half hours to apply the Mrs. Doubtfire make up on each day of filming. </a:t>
            </a:r>
          </a:p>
          <a:p>
            <a:pPr marL="0" indent="0">
              <a:lnSpc>
                <a:spcPct val="120000"/>
              </a:lnSpc>
              <a:buNone/>
            </a:pPr>
            <a:r>
              <a:rPr lang="en-GB" sz="3600" b="1" dirty="0">
                <a:solidFill>
                  <a:srgbClr val="FED676"/>
                </a:solidFill>
                <a:latin typeface="Motiva Sans Extrabold" pitchFamily="2" charset="77"/>
                <a:ea typeface="Motiva Sans Extrabold" pitchFamily="2" charset="77"/>
              </a:rPr>
              <a:t>Fact: </a:t>
            </a:r>
            <a:r>
              <a:rPr lang="en-GB" sz="3600" dirty="0">
                <a:solidFill>
                  <a:srgbClr val="FED676"/>
                </a:solidFill>
                <a:latin typeface="Motiva Sans" pitchFamily="2" charset="77"/>
                <a:ea typeface="Motiva Sans" pitchFamily="2" charset="77"/>
              </a:rPr>
              <a:t>The prosthetic for the mask was made of three separate silicone parts and once applied, every wrinkle had to be painted on top. </a:t>
            </a:r>
            <a:endParaRPr lang="en-GB" sz="3600" dirty="0">
              <a:solidFill>
                <a:srgbClr val="FED676"/>
              </a:solidFill>
              <a:latin typeface="Motiva Sans" pitchFamily="2" charset="77"/>
              <a:ea typeface="Motiva Sans" pitchFamily="2" charset="77"/>
              <a:cs typeface="Calibri"/>
            </a:endParaRPr>
          </a:p>
          <a:p>
            <a:pPr marL="0" indent="0">
              <a:lnSpc>
                <a:spcPct val="120000"/>
              </a:lnSpc>
              <a:buNone/>
            </a:pPr>
            <a:r>
              <a:rPr lang="en-GB" sz="3600" dirty="0">
                <a:solidFill>
                  <a:schemeClr val="bg1"/>
                </a:solidFill>
                <a:latin typeface="Motiva Sans" pitchFamily="2" charset="77"/>
                <a:ea typeface="Motiva Sans" pitchFamily="2" charset="77"/>
              </a:rPr>
              <a:t>5) The original setting for the film was Chicago. </a:t>
            </a:r>
          </a:p>
          <a:p>
            <a:pPr marL="0" indent="0">
              <a:lnSpc>
                <a:spcPct val="120000"/>
              </a:lnSpc>
              <a:buNone/>
            </a:pPr>
            <a:r>
              <a:rPr lang="en-GB" sz="3600" b="1" dirty="0">
                <a:solidFill>
                  <a:srgbClr val="FED676"/>
                </a:solidFill>
                <a:latin typeface="Motiva Sans Extrabold" pitchFamily="2" charset="77"/>
                <a:ea typeface="Motiva Sans Extrabold" pitchFamily="2" charset="77"/>
              </a:rPr>
              <a:t>Fact: </a:t>
            </a:r>
            <a:r>
              <a:rPr lang="en-GB" sz="3600" dirty="0">
                <a:solidFill>
                  <a:srgbClr val="FED676"/>
                </a:solidFill>
                <a:latin typeface="Motiva Sans" pitchFamily="2" charset="77"/>
                <a:ea typeface="Motiva Sans" pitchFamily="2" charset="77"/>
              </a:rPr>
              <a:t>The setting was changed to San Francisco, where Williams lived at the time, in</a:t>
            </a:r>
            <a:br>
              <a:rPr lang="en-GB" sz="3600" dirty="0">
                <a:solidFill>
                  <a:srgbClr val="FED676"/>
                </a:solidFill>
                <a:latin typeface="Motiva Sans" pitchFamily="2" charset="77"/>
                <a:ea typeface="Motiva Sans" pitchFamily="2" charset="77"/>
              </a:rPr>
            </a:br>
            <a:r>
              <a:rPr lang="en-GB" sz="3600" dirty="0">
                <a:solidFill>
                  <a:srgbClr val="FED676"/>
                </a:solidFill>
                <a:latin typeface="Motiva Sans" pitchFamily="2" charset="77"/>
                <a:ea typeface="Motiva Sans" pitchFamily="2" charset="77"/>
              </a:rPr>
              <a:t>a later re - write. </a:t>
            </a:r>
            <a:endParaRPr lang="en-GB" sz="3600" dirty="0">
              <a:solidFill>
                <a:srgbClr val="FED676"/>
              </a:solidFill>
              <a:latin typeface="Motiva Sans" pitchFamily="2" charset="77"/>
              <a:ea typeface="Motiva Sans" pitchFamily="2" charset="77"/>
              <a:cs typeface="Calibri"/>
            </a:endParaRPr>
          </a:p>
          <a:p>
            <a:pPr marL="0" indent="0">
              <a:lnSpc>
                <a:spcPct val="120000"/>
              </a:lnSpc>
              <a:buNone/>
            </a:pPr>
            <a:r>
              <a:rPr lang="en-GB" sz="3600" dirty="0">
                <a:solidFill>
                  <a:schemeClr val="bg1"/>
                </a:solidFill>
                <a:latin typeface="Motiva Sans" pitchFamily="2" charset="77"/>
                <a:ea typeface="Motiva Sans" pitchFamily="2" charset="77"/>
              </a:rPr>
              <a:t>6) Robin Williams allegedly took part inspiration for his characterisation of Mrs. Doubtfire from his own childhood nanny, Lolly. As soon as this was made public, the press hunt to locate her began and eventually there was a teary, televised reunion </a:t>
            </a:r>
            <a:r>
              <a:rPr lang="en-GB" sz="3600">
                <a:solidFill>
                  <a:schemeClr val="bg1"/>
                </a:solidFill>
                <a:latin typeface="Motiva Sans" pitchFamily="2" charset="77"/>
                <a:ea typeface="Motiva Sans" pitchFamily="2" charset="77"/>
              </a:rPr>
              <a:t>with Williams</a:t>
            </a:r>
            <a:r>
              <a:rPr lang="en-GB" sz="3600" dirty="0">
                <a:solidFill>
                  <a:schemeClr val="bg1"/>
                </a:solidFill>
                <a:latin typeface="Motiva Sans" pitchFamily="2" charset="77"/>
                <a:ea typeface="Motiva Sans" pitchFamily="2" charset="77"/>
              </a:rPr>
              <a:t>. </a:t>
            </a:r>
          </a:p>
          <a:p>
            <a:pPr marL="0" indent="0">
              <a:lnSpc>
                <a:spcPct val="120000"/>
              </a:lnSpc>
              <a:buNone/>
            </a:pPr>
            <a:r>
              <a:rPr lang="en-GB" sz="3600" b="1" dirty="0">
                <a:solidFill>
                  <a:srgbClr val="FED676"/>
                </a:solidFill>
                <a:effectLst/>
                <a:latin typeface="Motiva Sans Extrabold" pitchFamily="2" charset="77"/>
                <a:ea typeface="Motiva Sans Extrabold" pitchFamily="2" charset="77"/>
              </a:rPr>
              <a:t>Fiction: </a:t>
            </a:r>
            <a:r>
              <a:rPr lang="en-GB" sz="3600" dirty="0">
                <a:solidFill>
                  <a:srgbClr val="FED676"/>
                </a:solidFill>
                <a:latin typeface="Motiva Sans" pitchFamily="2" charset="77"/>
                <a:ea typeface="Motiva Sans" pitchFamily="2" charset="77"/>
              </a:rPr>
              <a:t>Lolly was eventually located in a nursing home in Michigan, and while reporters</a:t>
            </a:r>
            <a:br>
              <a:rPr lang="en-GB" sz="3600" dirty="0">
                <a:solidFill>
                  <a:srgbClr val="FED676"/>
                </a:solidFill>
                <a:latin typeface="Motiva Sans" pitchFamily="2" charset="77"/>
                <a:ea typeface="Motiva Sans" pitchFamily="2" charset="77"/>
              </a:rPr>
            </a:br>
            <a:r>
              <a:rPr lang="en-GB" sz="3600" dirty="0">
                <a:solidFill>
                  <a:srgbClr val="FED676"/>
                </a:solidFill>
                <a:latin typeface="Motiva Sans" pitchFamily="2" charset="77"/>
                <a:ea typeface="Motiva Sans" pitchFamily="2" charset="77"/>
              </a:rPr>
              <a:t>went wild for the potential story, she could not have been less interested.  </a:t>
            </a:r>
          </a:p>
          <a:p>
            <a:pPr marL="0" indent="0">
              <a:buNone/>
            </a:pPr>
            <a:endParaRPr lang="en-GB" dirty="0">
              <a:solidFill>
                <a:srgbClr val="FF0000"/>
              </a:solidFill>
            </a:endParaRPr>
          </a:p>
          <a:p>
            <a:pPr marL="0" indent="0">
              <a:buNone/>
            </a:pPr>
            <a:endParaRPr lang="en-GB" i="0" dirty="0">
              <a:effectLst/>
            </a:endParaRPr>
          </a:p>
          <a:p>
            <a:pPr marL="0" indent="0">
              <a:buNone/>
            </a:pPr>
            <a:endParaRPr lang="en-GB" dirty="0"/>
          </a:p>
        </p:txBody>
      </p:sp>
    </p:spTree>
    <p:extLst>
      <p:ext uri="{BB962C8B-B14F-4D97-AF65-F5344CB8AC3E}">
        <p14:creationId xmlns:p14="http://schemas.microsoft.com/office/powerpoint/2010/main" val="36747705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lue, electric blue, aqua, azure&#10;&#10;Description automatically generated">
            <a:extLst>
              <a:ext uri="{FF2B5EF4-FFF2-40B4-BE49-F238E27FC236}">
                <a16:creationId xmlns:a16="http://schemas.microsoft.com/office/drawing/2014/main" id="{B4758FD8-08E0-B53E-AEE4-349A94A451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Subtitle 2">
            <a:extLst>
              <a:ext uri="{FF2B5EF4-FFF2-40B4-BE49-F238E27FC236}">
                <a16:creationId xmlns:a16="http://schemas.microsoft.com/office/drawing/2014/main" id="{F71ED84D-9627-3FA2-B262-604111993A0E}"/>
              </a:ext>
            </a:extLst>
          </p:cNvPr>
          <p:cNvSpPr txBox="1">
            <a:spLocks/>
          </p:cNvSpPr>
          <p:nvPr/>
        </p:nvSpPr>
        <p:spPr>
          <a:xfrm>
            <a:off x="266218" y="444434"/>
            <a:ext cx="8343900" cy="891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GB" sz="4000" b="1" dirty="0">
                <a:solidFill>
                  <a:srgbClr val="FED676"/>
                </a:solidFill>
                <a:latin typeface="Motiva Sans Extrabold" pitchFamily="2" charset="77"/>
                <a:ea typeface="Motiva Sans Extrabold" pitchFamily="2" charset="77"/>
              </a:rPr>
              <a:t>MEET THE CREATIVES…</a:t>
            </a:r>
          </a:p>
        </p:txBody>
      </p:sp>
      <p:sp>
        <p:nvSpPr>
          <p:cNvPr id="5" name="Content Placeholder 2">
            <a:extLst>
              <a:ext uri="{FF2B5EF4-FFF2-40B4-BE49-F238E27FC236}">
                <a16:creationId xmlns:a16="http://schemas.microsoft.com/office/drawing/2014/main" id="{598A44E8-C3DC-1949-5BC3-F6BC1CA69067}"/>
              </a:ext>
            </a:extLst>
          </p:cNvPr>
          <p:cNvSpPr>
            <a:spLocks noGrp="1"/>
          </p:cNvSpPr>
          <p:nvPr>
            <p:ph idx="1"/>
          </p:nvPr>
        </p:nvSpPr>
        <p:spPr>
          <a:xfrm>
            <a:off x="315646" y="1325126"/>
            <a:ext cx="7234332" cy="4148917"/>
          </a:xfrm>
        </p:spPr>
        <p:txBody>
          <a:bodyPr>
            <a:normAutofit fontScale="40000" lnSpcReduction="20000"/>
          </a:bodyPr>
          <a:lstStyle/>
          <a:p>
            <a:pPr marL="0" indent="0">
              <a:lnSpc>
                <a:spcPct val="120000"/>
              </a:lnSpc>
              <a:buNone/>
            </a:pPr>
            <a:r>
              <a:rPr lang="en-GB" sz="4900" b="1" i="1" dirty="0">
                <a:solidFill>
                  <a:schemeClr val="bg1"/>
                </a:solidFill>
                <a:effectLst/>
                <a:latin typeface="Motiva Sans Extrabold" pitchFamily="2" charset="77"/>
                <a:ea typeface="Motiva Sans Extrabold" pitchFamily="2" charset="77"/>
              </a:rPr>
              <a:t>Mrs. Doubtfire, </a:t>
            </a:r>
            <a:r>
              <a:rPr lang="en-GB" sz="4900" b="1" i="1" dirty="0">
                <a:solidFill>
                  <a:schemeClr val="bg1"/>
                </a:solidFill>
                <a:latin typeface="Motiva Sans Extrabold" pitchFamily="2" charset="77"/>
                <a:ea typeface="Motiva Sans Extrabold" pitchFamily="2" charset="77"/>
              </a:rPr>
              <a:t>t</a:t>
            </a:r>
            <a:r>
              <a:rPr lang="en-GB" sz="4900" b="1" i="1" dirty="0">
                <a:solidFill>
                  <a:schemeClr val="bg1"/>
                </a:solidFill>
                <a:effectLst/>
                <a:latin typeface="Motiva Sans Extrabold" pitchFamily="2" charset="77"/>
                <a:ea typeface="Motiva Sans Extrabold" pitchFamily="2" charset="77"/>
              </a:rPr>
              <a:t>he Musical</a:t>
            </a:r>
            <a:r>
              <a:rPr lang="en-GB" sz="4900" b="1" dirty="0">
                <a:solidFill>
                  <a:schemeClr val="bg1"/>
                </a:solidFill>
                <a:effectLst/>
                <a:latin typeface="Motiva Sans Extrabold" pitchFamily="2" charset="77"/>
                <a:ea typeface="Motiva Sans Extrabold" pitchFamily="2" charset="77"/>
              </a:rPr>
              <a:t>, has been created by a transatlantic (British and American) team of award-winning artists. This includes ... </a:t>
            </a:r>
          </a:p>
          <a:p>
            <a:pPr marL="0" indent="0">
              <a:lnSpc>
                <a:spcPct val="120000"/>
              </a:lnSpc>
              <a:buNone/>
            </a:pPr>
            <a:r>
              <a:rPr lang="en-GB" sz="4900" b="1" i="0" dirty="0">
                <a:solidFill>
                  <a:schemeClr val="bg1"/>
                </a:solidFill>
                <a:effectLst/>
                <a:latin typeface="Motiva Sans" pitchFamily="2" charset="77"/>
                <a:ea typeface="Motiva Sans" pitchFamily="2" charset="77"/>
              </a:rPr>
              <a:t>Original score and lyrics </a:t>
            </a:r>
            <a:r>
              <a:rPr lang="en-GB" sz="4900" b="0" i="0" dirty="0">
                <a:solidFill>
                  <a:schemeClr val="bg1"/>
                </a:solidFill>
                <a:effectLst/>
                <a:latin typeface="Motiva Sans" pitchFamily="2" charset="77"/>
                <a:ea typeface="Motiva Sans" pitchFamily="2" charset="77"/>
              </a:rPr>
              <a:t>by the American song-writing team Karey and Wayne Kirkpatrick. </a:t>
            </a:r>
          </a:p>
          <a:p>
            <a:pPr marL="0" indent="0">
              <a:lnSpc>
                <a:spcPct val="120000"/>
              </a:lnSpc>
              <a:buNone/>
            </a:pPr>
            <a:r>
              <a:rPr lang="en-GB" sz="4900" b="1" i="0" dirty="0">
                <a:solidFill>
                  <a:schemeClr val="bg1"/>
                </a:solidFill>
                <a:effectLst/>
                <a:latin typeface="Motiva Sans" pitchFamily="2" charset="77"/>
                <a:ea typeface="Motiva Sans" pitchFamily="2" charset="77"/>
              </a:rPr>
              <a:t>Book (script) </a:t>
            </a:r>
            <a:r>
              <a:rPr lang="en-GB" sz="4900" i="0" dirty="0">
                <a:solidFill>
                  <a:schemeClr val="bg1"/>
                </a:solidFill>
                <a:effectLst/>
                <a:latin typeface="Motiva Sans" pitchFamily="2" charset="77"/>
                <a:ea typeface="Motiva Sans" pitchFamily="2" charset="77"/>
              </a:rPr>
              <a:t>written </a:t>
            </a:r>
            <a:r>
              <a:rPr lang="en-GB" sz="4900" b="0" i="0" dirty="0">
                <a:solidFill>
                  <a:schemeClr val="bg1"/>
                </a:solidFill>
                <a:effectLst/>
                <a:latin typeface="Motiva Sans" pitchFamily="2" charset="77"/>
                <a:ea typeface="Motiva Sans" pitchFamily="2" charset="77"/>
              </a:rPr>
              <a:t>by Karey Kirkpatrick and British author, John O’Farrell</a:t>
            </a:r>
          </a:p>
          <a:p>
            <a:pPr marL="0" indent="0">
              <a:lnSpc>
                <a:spcPct val="120000"/>
              </a:lnSpc>
              <a:buNone/>
            </a:pPr>
            <a:r>
              <a:rPr lang="en-GB" sz="4900" dirty="0">
                <a:solidFill>
                  <a:schemeClr val="bg1"/>
                </a:solidFill>
                <a:latin typeface="Motiva Sans" pitchFamily="2" charset="77"/>
                <a:ea typeface="Motiva Sans" pitchFamily="2" charset="77"/>
              </a:rPr>
              <a:t>This team </a:t>
            </a:r>
            <a:r>
              <a:rPr lang="en-GB" sz="4900" b="0" i="0" dirty="0">
                <a:solidFill>
                  <a:schemeClr val="bg1"/>
                </a:solidFill>
                <a:effectLst/>
                <a:latin typeface="Motiva Sans" pitchFamily="2" charset="77"/>
                <a:ea typeface="Motiva Sans" pitchFamily="2" charset="77"/>
              </a:rPr>
              <a:t>previously collaborated on the hit musical comedy </a:t>
            </a:r>
            <a:r>
              <a:rPr lang="en-GB" sz="4900" b="0" i="1" dirty="0">
                <a:solidFill>
                  <a:schemeClr val="bg1"/>
                </a:solidFill>
                <a:effectLst/>
                <a:latin typeface="Motiva Sans" pitchFamily="2" charset="77"/>
                <a:ea typeface="Motiva Sans" pitchFamily="2" charset="77"/>
              </a:rPr>
              <a:t>Something Rotten!</a:t>
            </a:r>
            <a:r>
              <a:rPr lang="en-GB" sz="4900" b="0" i="0" dirty="0">
                <a:solidFill>
                  <a:schemeClr val="bg1"/>
                </a:solidFill>
                <a:effectLst/>
                <a:latin typeface="Motiva Sans" pitchFamily="2" charset="77"/>
                <a:ea typeface="Motiva Sans" pitchFamily="2" charset="77"/>
              </a:rPr>
              <a:t>, a hilarious romp set in Shakespearean England, nominated for ten Tony Awards.                                    </a:t>
            </a:r>
          </a:p>
          <a:p>
            <a:pPr marL="0" indent="0">
              <a:lnSpc>
                <a:spcPct val="120000"/>
              </a:lnSpc>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descr="A picture containing clothing, person, indoor, person&#10;&#10;Description automatically generated">
            <a:extLst>
              <a:ext uri="{FF2B5EF4-FFF2-40B4-BE49-F238E27FC236}">
                <a16:creationId xmlns:a16="http://schemas.microsoft.com/office/drawing/2014/main" id="{27E2D07A-1FA2-E66D-3C50-52C1BDDBA2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1190" y="334699"/>
            <a:ext cx="4122248" cy="6183373"/>
          </a:xfrm>
          <a:prstGeom prst="rect">
            <a:avLst/>
          </a:prstGeom>
          <a:ln>
            <a:solidFill>
              <a:schemeClr val="bg1"/>
            </a:solidFill>
          </a:ln>
        </p:spPr>
      </p:pic>
    </p:spTree>
    <p:extLst>
      <p:ext uri="{BB962C8B-B14F-4D97-AF65-F5344CB8AC3E}">
        <p14:creationId xmlns:p14="http://schemas.microsoft.com/office/powerpoint/2010/main" val="892473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lue, electric blue, aqua, azure&#10;&#10;Description automatically generated">
            <a:extLst>
              <a:ext uri="{FF2B5EF4-FFF2-40B4-BE49-F238E27FC236}">
                <a16:creationId xmlns:a16="http://schemas.microsoft.com/office/drawing/2014/main" id="{B4758FD8-08E0-B53E-AEE4-349A94A451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Subtitle 2">
            <a:extLst>
              <a:ext uri="{FF2B5EF4-FFF2-40B4-BE49-F238E27FC236}">
                <a16:creationId xmlns:a16="http://schemas.microsoft.com/office/drawing/2014/main" id="{F71ED84D-9627-3FA2-B262-604111993A0E}"/>
              </a:ext>
            </a:extLst>
          </p:cNvPr>
          <p:cNvSpPr txBox="1">
            <a:spLocks/>
          </p:cNvSpPr>
          <p:nvPr/>
        </p:nvSpPr>
        <p:spPr>
          <a:xfrm>
            <a:off x="266218" y="444434"/>
            <a:ext cx="8343900" cy="891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GB" sz="4000" b="1" dirty="0">
                <a:solidFill>
                  <a:srgbClr val="FED676"/>
                </a:solidFill>
                <a:latin typeface="Motiva Sans Extrabold" pitchFamily="2" charset="77"/>
                <a:ea typeface="Motiva Sans Extrabold" pitchFamily="2" charset="77"/>
              </a:rPr>
              <a:t>MEET THE CREATIVES…</a:t>
            </a:r>
          </a:p>
        </p:txBody>
      </p:sp>
      <p:sp>
        <p:nvSpPr>
          <p:cNvPr id="5" name="Content Placeholder 2">
            <a:extLst>
              <a:ext uri="{FF2B5EF4-FFF2-40B4-BE49-F238E27FC236}">
                <a16:creationId xmlns:a16="http://schemas.microsoft.com/office/drawing/2014/main" id="{598A44E8-C3DC-1949-5BC3-F6BC1CA69067}"/>
              </a:ext>
            </a:extLst>
          </p:cNvPr>
          <p:cNvSpPr>
            <a:spLocks noGrp="1"/>
          </p:cNvSpPr>
          <p:nvPr>
            <p:ph idx="1"/>
          </p:nvPr>
        </p:nvSpPr>
        <p:spPr>
          <a:xfrm>
            <a:off x="315646" y="1325128"/>
            <a:ext cx="11610136" cy="2430870"/>
          </a:xfrm>
        </p:spPr>
        <p:txBody>
          <a:bodyPr>
            <a:normAutofit fontScale="55000" lnSpcReduction="20000"/>
          </a:bodyPr>
          <a:lstStyle/>
          <a:p>
            <a:pPr marL="0" indent="0">
              <a:lnSpc>
                <a:spcPct val="120000"/>
              </a:lnSpc>
              <a:buNone/>
            </a:pPr>
            <a:r>
              <a:rPr lang="en-GB" sz="3600" b="1" dirty="0">
                <a:solidFill>
                  <a:schemeClr val="bg1"/>
                </a:solidFill>
                <a:effectLst/>
                <a:latin typeface="Motiva Sans" pitchFamily="2" charset="77"/>
                <a:ea typeface="Motiva Sans" pitchFamily="2" charset="77"/>
                <a:cs typeface="Times New Roman" panose="02020603050405020304" pitchFamily="18" charset="0"/>
              </a:rPr>
              <a:t>Direction </a:t>
            </a:r>
            <a:r>
              <a:rPr lang="en-GB" sz="3600" dirty="0">
                <a:solidFill>
                  <a:schemeClr val="bg1"/>
                </a:solidFill>
                <a:effectLst/>
                <a:latin typeface="Motiva Sans" pitchFamily="2" charset="77"/>
                <a:ea typeface="Motiva Sans" pitchFamily="2" charset="77"/>
                <a:cs typeface="Times New Roman" panose="02020603050405020304" pitchFamily="18" charset="0"/>
              </a:rPr>
              <a:t>by four-time Tony Award winner Jerry </a:t>
            </a:r>
            <a:r>
              <a:rPr lang="en-GB" sz="3600" dirty="0" err="1">
                <a:solidFill>
                  <a:schemeClr val="bg1"/>
                </a:solidFill>
                <a:effectLst/>
                <a:latin typeface="Motiva Sans" pitchFamily="2" charset="77"/>
                <a:ea typeface="Motiva Sans" pitchFamily="2" charset="77"/>
                <a:cs typeface="Times New Roman" panose="02020603050405020304" pitchFamily="18" charset="0"/>
              </a:rPr>
              <a:t>Zaks</a:t>
            </a:r>
            <a:r>
              <a:rPr lang="en-GB" sz="3600" dirty="0">
                <a:solidFill>
                  <a:schemeClr val="bg1"/>
                </a:solidFill>
                <a:latin typeface="Motiva Sans" pitchFamily="2" charset="77"/>
                <a:ea typeface="Motiva Sans" pitchFamily="2" charset="77"/>
                <a:cs typeface="Times New Roman" panose="02020603050405020304" pitchFamily="18" charset="0"/>
              </a:rPr>
              <a:t>.</a:t>
            </a:r>
            <a:br>
              <a:rPr lang="en-GB" sz="3600" dirty="0">
                <a:solidFill>
                  <a:schemeClr val="bg1"/>
                </a:solidFill>
                <a:latin typeface="Motiva Sans" pitchFamily="2" charset="77"/>
                <a:ea typeface="Motiva Sans" pitchFamily="2" charset="77"/>
                <a:cs typeface="Times New Roman" panose="02020603050405020304" pitchFamily="18" charset="0"/>
              </a:rPr>
            </a:br>
            <a:r>
              <a:rPr lang="en-GB" sz="3600" dirty="0">
                <a:solidFill>
                  <a:schemeClr val="bg1"/>
                </a:solidFill>
                <a:latin typeface="Motiva Sans" pitchFamily="2" charset="77"/>
                <a:ea typeface="Motiva Sans" pitchFamily="2" charset="77"/>
                <a:cs typeface="Times New Roman" panose="02020603050405020304" pitchFamily="18" charset="0"/>
              </a:rPr>
              <a:t>O</a:t>
            </a:r>
            <a:r>
              <a:rPr lang="en-GB" sz="3600" dirty="0">
                <a:solidFill>
                  <a:schemeClr val="bg1"/>
                </a:solidFill>
                <a:effectLst/>
                <a:latin typeface="Motiva Sans" pitchFamily="2" charset="77"/>
                <a:ea typeface="Motiva Sans" pitchFamily="2" charset="77"/>
                <a:cs typeface="Times New Roman" panose="02020603050405020304" pitchFamily="18" charset="0"/>
              </a:rPr>
              <a:t>ne of the industry’s best for laughs, with a recent Broadway hit revival of</a:t>
            </a:r>
            <a:br>
              <a:rPr lang="en-GB" sz="3600" dirty="0">
                <a:solidFill>
                  <a:schemeClr val="bg1"/>
                </a:solidFill>
                <a:effectLst/>
                <a:latin typeface="Motiva Sans" pitchFamily="2" charset="77"/>
                <a:ea typeface="Motiva Sans" pitchFamily="2" charset="77"/>
                <a:cs typeface="Times New Roman" panose="02020603050405020304" pitchFamily="18" charset="0"/>
              </a:rPr>
            </a:br>
            <a:r>
              <a:rPr lang="en-GB" sz="3600" i="1" dirty="0">
                <a:solidFill>
                  <a:schemeClr val="bg1"/>
                </a:solidFill>
                <a:effectLst/>
                <a:latin typeface="Motiva Sans" pitchFamily="2" charset="77"/>
                <a:ea typeface="Motiva Sans" pitchFamily="2" charset="77"/>
                <a:cs typeface="Times New Roman" panose="02020603050405020304" pitchFamily="18" charset="0"/>
              </a:rPr>
              <a:t>Hello, Dolly!</a:t>
            </a:r>
            <a:r>
              <a:rPr lang="en-GB" sz="3600" i="1" dirty="0">
                <a:solidFill>
                  <a:schemeClr val="bg1"/>
                </a:solidFill>
                <a:latin typeface="Motiva Sans" pitchFamily="2" charset="77"/>
                <a:ea typeface="Motiva Sans" pitchFamily="2" charset="77"/>
                <a:cs typeface="Times New Roman" panose="02020603050405020304" pitchFamily="18" charset="0"/>
              </a:rPr>
              <a:t> </a:t>
            </a:r>
            <a:r>
              <a:rPr lang="en-GB" sz="3600" dirty="0">
                <a:solidFill>
                  <a:schemeClr val="bg1"/>
                </a:solidFill>
                <a:effectLst/>
                <a:latin typeface="Motiva Sans" pitchFamily="2" charset="77"/>
                <a:ea typeface="Motiva Sans" pitchFamily="2" charset="77"/>
                <a:cs typeface="Times New Roman" panose="02020603050405020304" pitchFamily="18" charset="0"/>
              </a:rPr>
              <a:t> </a:t>
            </a:r>
            <a:endParaRPr lang="en-GB" sz="3600" dirty="0">
              <a:solidFill>
                <a:schemeClr val="bg1"/>
              </a:solidFill>
              <a:latin typeface="Motiva Sans" pitchFamily="2" charset="77"/>
              <a:ea typeface="Motiva Sans" pitchFamily="2" charset="77"/>
              <a:cs typeface="Times New Roman" panose="02020603050405020304" pitchFamily="18" charset="0"/>
            </a:endParaRPr>
          </a:p>
          <a:p>
            <a:pPr marL="0" indent="0">
              <a:lnSpc>
                <a:spcPct val="120000"/>
              </a:lnSpc>
              <a:buNone/>
            </a:pPr>
            <a:r>
              <a:rPr lang="en-GB" sz="3600" b="1" dirty="0">
                <a:solidFill>
                  <a:schemeClr val="bg1"/>
                </a:solidFill>
                <a:latin typeface="Motiva Sans" pitchFamily="2" charset="77"/>
                <a:ea typeface="Motiva Sans" pitchFamily="2" charset="77"/>
                <a:cs typeface="Times New Roman" panose="02020603050405020304" pitchFamily="18" charset="0"/>
              </a:rPr>
              <a:t>The musical stays true to the main plot of the book and film but has been set in the present day and updated for a contemporary audience. </a:t>
            </a:r>
          </a:p>
          <a:p>
            <a:pPr marL="0" indent="0">
              <a:lnSpc>
                <a:spcPct val="120000"/>
              </a:lnSpc>
              <a:buNone/>
            </a:pPr>
            <a:r>
              <a:rPr lang="en-GB" sz="3600" b="1" dirty="0">
                <a:solidFill>
                  <a:schemeClr val="bg1"/>
                </a:solidFill>
                <a:latin typeface="Motiva Sans" pitchFamily="2" charset="77"/>
                <a:ea typeface="Motiva Sans" pitchFamily="2" charset="77"/>
                <a:cs typeface="Times New Roman" panose="02020603050405020304" pitchFamily="18" charset="0"/>
              </a:rPr>
              <a:t>It includes all the best moments from the film, elevated with singing and dancing! </a:t>
            </a:r>
          </a:p>
          <a:p>
            <a:pPr marL="0" indent="0">
              <a:lnSpc>
                <a:spcPct val="120000"/>
              </a:lnSpc>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descr="A person standing next to another person&#10;&#10;Description automatically generated with medium confidence">
            <a:extLst>
              <a:ext uri="{FF2B5EF4-FFF2-40B4-BE49-F238E27FC236}">
                <a16:creationId xmlns:a16="http://schemas.microsoft.com/office/drawing/2014/main" id="{6F486011-A71B-42C8-F999-12E61F5846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59719" y="3827490"/>
            <a:ext cx="3634199" cy="2425435"/>
          </a:xfrm>
          <a:prstGeom prst="rect">
            <a:avLst/>
          </a:prstGeom>
          <a:ln>
            <a:solidFill>
              <a:schemeClr val="bg1"/>
            </a:solidFill>
          </a:ln>
        </p:spPr>
      </p:pic>
      <p:pic>
        <p:nvPicPr>
          <p:cNvPr id="23" name="Picture 22" descr="A person sitting in a chair holding a tablet&#10;&#10;Description automatically generated with medium confidence">
            <a:extLst>
              <a:ext uri="{FF2B5EF4-FFF2-40B4-BE49-F238E27FC236}">
                <a16:creationId xmlns:a16="http://schemas.microsoft.com/office/drawing/2014/main" id="{FCE8671D-2C07-AAED-DF75-AB14D467F6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15027" y="3827490"/>
            <a:ext cx="3634199" cy="2422799"/>
          </a:xfrm>
          <a:prstGeom prst="rect">
            <a:avLst/>
          </a:prstGeom>
          <a:ln>
            <a:solidFill>
              <a:schemeClr val="bg1"/>
            </a:solidFill>
          </a:ln>
        </p:spPr>
      </p:pic>
      <p:pic>
        <p:nvPicPr>
          <p:cNvPr id="26" name="Picture 25" descr="A person holding a vacuum cleaner&#10;&#10;Description automatically generated with low confidence">
            <a:extLst>
              <a:ext uri="{FF2B5EF4-FFF2-40B4-BE49-F238E27FC236}">
                <a16:creationId xmlns:a16="http://schemas.microsoft.com/office/drawing/2014/main" id="{839B83C6-B4F6-987E-FEAC-3396C5F67B8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34"/>
          <a:stretch/>
        </p:blipFill>
        <p:spPr>
          <a:xfrm>
            <a:off x="429124" y="3822056"/>
            <a:ext cx="3634199" cy="2430870"/>
          </a:xfrm>
          <a:prstGeom prst="rect">
            <a:avLst/>
          </a:prstGeom>
          <a:ln>
            <a:solidFill>
              <a:schemeClr val="bg1"/>
            </a:solidFill>
          </a:ln>
        </p:spPr>
      </p:pic>
    </p:spTree>
    <p:extLst>
      <p:ext uri="{BB962C8B-B14F-4D97-AF65-F5344CB8AC3E}">
        <p14:creationId xmlns:p14="http://schemas.microsoft.com/office/powerpoint/2010/main" val="1226413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9AB8777D1EDD4597A88622A5FD3F6B" ma:contentTypeVersion="13" ma:contentTypeDescription="Create a new document." ma:contentTypeScope="" ma:versionID="4e3ca4118911c5bfcff022cb2f469454">
  <xsd:schema xmlns:xsd="http://www.w3.org/2001/XMLSchema" xmlns:xs="http://www.w3.org/2001/XMLSchema" xmlns:p="http://schemas.microsoft.com/office/2006/metadata/properties" xmlns:ns2="917f7acb-906c-4dd4-99af-e8d776023271" xmlns:ns3="d716809b-1728-40fb-8f3a-292340318450" targetNamespace="http://schemas.microsoft.com/office/2006/metadata/properties" ma:root="true" ma:fieldsID="9d378782fd3878edff33cbc16f2e385d" ns2:_="" ns3:_="">
    <xsd:import namespace="917f7acb-906c-4dd4-99af-e8d776023271"/>
    <xsd:import namespace="d716809b-1728-40fb-8f3a-29234031845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7f7acb-906c-4dd4-99af-e8d7760232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c416cf2-36cb-4176-82d3-ffa05a8e7e60"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16809b-1728-40fb-8f3a-29234031845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676f5d4-eaad-4170-9bdf-a8adfe79e2c9}" ma:internalName="TaxCatchAll" ma:showField="CatchAllData" ma:web="d716809b-1728-40fb-8f3a-292340318450">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716809b-1728-40fb-8f3a-292340318450" xsi:nil="true"/>
    <lcf76f155ced4ddcb4097134ff3c332f xmlns="917f7acb-906c-4dd4-99af-e8d77602327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E92C39-4CB8-4473-BD8E-F27F9A2BE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7f7acb-906c-4dd4-99af-e8d776023271"/>
    <ds:schemaRef ds:uri="d716809b-1728-40fb-8f3a-2923403184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02FB7F-D7E0-4800-A97C-F9CF0A4A23CF}">
  <ds:schemaRefs>
    <ds:schemaRef ds:uri="http://schemas.microsoft.com/office/2006/metadata/properties"/>
    <ds:schemaRef ds:uri="http://schemas.microsoft.com/office/infopath/2007/PartnerControls"/>
    <ds:schemaRef ds:uri="d716809b-1728-40fb-8f3a-292340318450"/>
    <ds:schemaRef ds:uri="917f7acb-906c-4dd4-99af-e8d776023271"/>
  </ds:schemaRefs>
</ds:datastoreItem>
</file>

<file path=customXml/itemProps3.xml><?xml version="1.0" encoding="utf-8"?>
<ds:datastoreItem xmlns:ds="http://schemas.openxmlformats.org/officeDocument/2006/customXml" ds:itemID="{205BDF74-ACA5-409E-8999-094A579790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7258</TotalTime>
  <Words>1167</Words>
  <Application>Microsoft Macintosh PowerPoint</Application>
  <PresentationFormat>Widescreen</PresentationFormat>
  <Paragraphs>97</Paragraphs>
  <Slides>19</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Motiva Sans</vt:lpstr>
      <vt:lpstr>Motiva Sans Extrabold</vt:lpstr>
      <vt:lpstr>Neuton ExtraBold</vt:lpstr>
      <vt:lpstr>nyt-imperial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Mrs Doubtfire</dc:title>
  <dc:creator>Catherine moggridge</dc:creator>
  <cp:lastModifiedBy>Georgie Cornish</cp:lastModifiedBy>
  <cp:revision>605</cp:revision>
  <dcterms:created xsi:type="dcterms:W3CDTF">2023-01-17T12:43:55Z</dcterms:created>
  <dcterms:modified xsi:type="dcterms:W3CDTF">2023-08-15T09:32:59Z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0x0101008D9AB8777D1EDD4597A88622A5FD3F6B</vt:lpwstr>
  </property>
  <property fmtid="{D5CDD505-2E9C-101B-9397-08002B2CF9AE}" pid="3" name="MediaServiceImageTags">
    <vt:lpwstr/>
  </property>
</Properties>
</file>